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9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2" r:id="rId4"/>
    <p:sldMasterId id="2147483720" r:id="rId5"/>
    <p:sldMasterId id="2147483738" r:id="rId6"/>
    <p:sldMasterId id="2147483756" r:id="rId7"/>
    <p:sldMasterId id="2147483774" r:id="rId8"/>
    <p:sldMasterId id="2147483792" r:id="rId9"/>
    <p:sldMasterId id="2147483810" r:id="rId10"/>
  </p:sldMasterIdLst>
  <p:notesMasterIdLst>
    <p:notesMasterId r:id="rId25"/>
  </p:notesMasterIdLst>
  <p:sldIdLst>
    <p:sldId id="257" r:id="rId11"/>
    <p:sldId id="259" r:id="rId12"/>
    <p:sldId id="282" r:id="rId13"/>
    <p:sldId id="276" r:id="rId14"/>
    <p:sldId id="283" r:id="rId15"/>
    <p:sldId id="263" r:id="rId16"/>
    <p:sldId id="265" r:id="rId17"/>
    <p:sldId id="284" r:id="rId18"/>
    <p:sldId id="267" r:id="rId19"/>
    <p:sldId id="269" r:id="rId20"/>
    <p:sldId id="273" r:id="rId21"/>
    <p:sldId id="275" r:id="rId22"/>
    <p:sldId id="281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A5D72-7671-4DD8-AA98-D87256C49A5A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78A63-0AFC-4A69-B6BE-361084CC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5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EC5EA47-4AF0-4A88-BF92-A247EB41E250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CED0F-C4AC-4C8C-B206-B7BCFE7A8FED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87B6D-9AC7-4C68-8ED5-251618095617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6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B504F-CCF3-41AA-A686-50D5BDEAC0F5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79F75-107F-49E1-8D68-B191EB00BDF5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662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6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7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81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712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621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8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612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34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540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3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ED834-6110-477B-A958-B37EFFE94824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CAA4C-E838-4C06-A5F1-45472646266F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26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248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313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842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72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283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98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961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85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06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9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04933-C1C9-4D25-9BC1-332C161C145D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BCBCF-2A1F-40F7-94E4-FAB7DB1591A9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424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3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98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614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28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27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634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898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273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384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7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5F789-FA57-4483-8372-28E950B7D743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DC50F-B3BE-4D6A-A764-51C97499CD5B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46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96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463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923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730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45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04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753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25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670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43CBD-DB00-4970-8B2D-5B1BB4772DFE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64308-27EE-494C-8E58-631EE2E9327C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033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648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141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784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30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286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89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20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989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469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02A7E-8669-4973-92CB-954B8FF862F1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BE970-DAF9-47AD-B10F-60DB2BFDDCD7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821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923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616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336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437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828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076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11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9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119D7-9663-449E-BC2B-966E4929466F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654E4-7F50-41A5-8F2B-E5F573ED136A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7BBDB0-D523-4C39-A7B1-0BF304C2D99A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155DC-5D22-485B-9A54-E5041B374562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56071-D163-4BF6-A4E3-FC9EB5C206E0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FEC17-56F4-4382-AF3A-2CE4D5418093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6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C4711-EDF2-490A-A381-5E0DB57938A8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6BE9E-78D9-415F-8520-1F28DAAF52A6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B30D4-5900-401D-B796-D767732A9225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F80F8-292A-4BCD-9675-DA3829538950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5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9DBBA-225B-4A33-8F2D-D37BFBA6BE6C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BFC79-AB51-4718-83AE-8DB24CCFF258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8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D153A-9E73-4529-BEFF-7E6D9782EB5D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5B0BF-6400-409E-B4C8-BF430E734D76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1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23ECBA-B8DF-411E-A8CE-93F1F98B032C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1A906-8766-4ED2-BE19-431C81706205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75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35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0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48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44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6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02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3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51917E-7A8E-4B13-A230-15566E2925DB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C5608-75A8-4A95-B5D0-2E42FD739910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25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12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38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7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27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38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3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0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0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9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9A1B4-0794-4685-A798-342EF9A14532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9D714-3DEB-4A39-8048-BD9AF7A82E7D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08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4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79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57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00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7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62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42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59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8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76C08-B834-462E-ACF9-CB5CC4ADF7AF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9A939-076C-4523-812A-D3E6745601ED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63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3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83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05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37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9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196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39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62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2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0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7F3B3-2A3F-45F7-A813-A7143F1B04AA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9552D-BDF4-49D3-AA23-03A0B0399B64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55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7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0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19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29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83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3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48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18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640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8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E9FAA-ACAE-49AB-B873-93A72D422F47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6C069-69CA-4968-9E55-B9FEBEEDBCE9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359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35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40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4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198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2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129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057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5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8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8218-787E-4EEE-A36F-53B5516A1E3E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4A37D-24D6-4C84-82E9-C0EDC44113D6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0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19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80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327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D94-4B3E-4699-B732-BF796E0967D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6EB4-2CD4-4AD0-996A-EC2C02835B3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455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B941-1106-4CE3-A428-95114DE231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BB2-3FDB-4443-902E-7471E02D12D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165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E157-5CCD-4C71-A529-18D9B8DC874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9B01-C418-4260-B7AC-7841466A71D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02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3EE0-C7D7-4AE7-8420-F96557D54B6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C1B5-7E89-4F1D-8078-394EB323789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89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82D4-8912-41C0-984D-164C1EA8B5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4FF-9C24-49EE-BCF7-AD204849DE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86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E1E4-BFE7-42AE-A4F1-105FF6D7421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EF6B-D0E8-4FEB-8332-14365EFF58D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214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0BA7-AD48-41BE-BEE2-E0A3246451F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F500-0568-428A-89DC-E21A76CF9B0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4853F-3C23-4E37-B388-E58C6180FA9B}" type="datetimeFigureOut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A45E0-FC56-4ABE-942E-326B47FD840C}" type="slidenum">
              <a:rPr lang="ru-RU" alt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167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3CEF-CC88-4E0E-90E0-67F481BF187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FA6B-4275-4EE7-A599-014E99FCA11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177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3F9A-FCD3-47DD-97AA-FF09AD14B4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F684-9999-4ACA-8AAD-5CCD0DCAA30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1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49F9-3273-45E9-B1E3-9CC6AD0CB66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AB3-A1C9-4CF7-8414-7725D5CB000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6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8ED5-0993-4149-956E-C35B6FAE83B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E576-D99E-4E86-BB83-C958536AD05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7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717-C276-4891-9DEF-20B85C3A69E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1313-061B-4022-9E6B-D2FA901DF1DE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54BC-6CD6-42AC-9958-5F02813AD1C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F3F7-3AAE-4169-97EB-AB5FF9463A5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72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84EE-29D4-48C2-ACFA-73E7992AD2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D81A-4587-47E0-BE89-FE7E55F2F8D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876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9BF-189D-4FF7-B70F-251B22ADEA3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1999-3EC0-4BE9-94CF-18D7B766F41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715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E3D3-C175-4EC4-93BC-CA6CD9BAF7F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F814-3F0E-46F7-9DFC-7AE2586505F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46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20E-7CCB-40B3-816F-733A0D7E37A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49AF-A326-4E96-8A08-CFD3B367303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9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31" name="Прямоугольник 9"/>
          <p:cNvSpPr>
            <a:spLocks noChangeArrowheads="1"/>
          </p:cNvSpPr>
          <p:nvPr userDrawn="1"/>
        </p:nvSpPr>
        <p:spPr bwMode="auto">
          <a:xfrm>
            <a:off x="0" y="6642100"/>
            <a:ext cx="12001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http://linda6035.ucoz.ru/</a:t>
            </a:r>
            <a:endParaRPr lang="ru-RU" altLang="ru-RU" sz="800">
              <a:solidFill>
                <a:srgbClr val="BFBF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31" name="Прямоугольник 9"/>
          <p:cNvSpPr>
            <a:spLocks noChangeArrowheads="1"/>
          </p:cNvSpPr>
          <p:nvPr userDrawn="1"/>
        </p:nvSpPr>
        <p:spPr bwMode="auto">
          <a:xfrm>
            <a:off x="0" y="6642100"/>
            <a:ext cx="12001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">
                <a:solidFill>
                  <a:srgbClr val="BFB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http://linda6035.ucoz.ru/</a:t>
            </a:r>
            <a:endParaRPr lang="ru-RU" altLang="ru-RU" sz="800">
              <a:solidFill>
                <a:srgbClr val="BFBF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4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4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7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5478BA-C7A2-4E8B-89B6-932F2550FAC5}" type="datetimeFigureOut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635525-24E8-4831-8E75-D8CE1427222A}" type="slidenum">
              <a:rPr lang="en-US">
                <a:solidFill>
                  <a:prstClr val="black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31177"/>
            <a:ext cx="923963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270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Организация работы с семьями, воспитывающих детей с  расстройством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270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аутистического спектра(РАС)</a:t>
            </a:r>
          </a:p>
        </p:txBody>
      </p:sp>
      <p:pic>
        <p:nvPicPr>
          <p:cNvPr id="14340" name="Picture 2" descr="C:\Users\2\Desktop\Захарова Марина\priznaki-simptomy-i-lechenie-autizma-u-detej-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735" y="3464718"/>
            <a:ext cx="3537755" cy="2484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00500" y="3786188"/>
            <a:ext cx="4929188" cy="1677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Захарова М.И.– педагог –психолог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МБОУ </a:t>
            </a:r>
            <a:r>
              <a:rPr lang="ru-RU" sz="2800" b="1" dirty="0" err="1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Новобессергеновской</a:t>
            </a:r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 СОШ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им. </a:t>
            </a:r>
            <a:r>
              <a:rPr lang="ru-RU" sz="2800" b="1" dirty="0" err="1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charset="0"/>
              </a:rPr>
              <a:t>И.Д.Василенко</a:t>
            </a:r>
            <a:endParaRPr lang="ru-RU" sz="2800" b="1" dirty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00" dirty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0020" y="5949280"/>
            <a:ext cx="1707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16.02.2024г.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9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031" y="1124743"/>
            <a:ext cx="4072536" cy="584775"/>
          </a:xfrm>
          <a:prstGeom prst="rect">
            <a:avLst/>
          </a:prstGeom>
          <a:solidFill>
            <a:srgbClr val="4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Аналитический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-23813" y="1916113"/>
            <a:ext cx="6521451" cy="800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Промежуточная и итоговая диагностика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2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8538" y="5554663"/>
            <a:ext cx="64801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процесса психолого-педагогического сопровождения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1" y="2504790"/>
            <a:ext cx="388473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8" b="6994"/>
          <a:stretch/>
        </p:blipFill>
        <p:spPr>
          <a:xfrm>
            <a:off x="4833254" y="2504791"/>
            <a:ext cx="374005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02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52400" y="1371600"/>
            <a:ext cx="5029200" cy="2133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buFont typeface="Arial" charset="0"/>
              <a:buNone/>
              <a:defRPr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прохождение всех  этапов  и эффективная реализация основных направлений психолого-педагогического сопровождения стало возможным в нашей школе благодаря внедрению такой образовательной технологии – как «ресурсный класс»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5867400" cy="1020762"/>
          </a:xfrm>
        </p:spPr>
        <p:txBody>
          <a:bodyPr/>
          <a:lstStyle/>
          <a:p>
            <a:pPr eaLnBrk="1" hangingPunct="1"/>
            <a:r>
              <a:rPr lang="ru-RU" altLang="ru-RU" b="1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Ресурсный класс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250" y="4572000"/>
            <a:ext cx="2715064" cy="201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636773"/>
            <a:ext cx="2627705" cy="194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636773"/>
            <a:ext cx="2627705" cy="194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3657600"/>
            <a:ext cx="838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4F3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Основная задача ресурсного класса- это социальная и образовательная адаптация ребенка с РАС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4167" t="17671"/>
          <a:stretch/>
        </p:blipFill>
        <p:spPr>
          <a:xfrm>
            <a:off x="5280863" y="1332620"/>
            <a:ext cx="3440901" cy="219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599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705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239000" cy="868363"/>
          </a:xfrm>
        </p:spPr>
        <p:txBody>
          <a:bodyPr/>
          <a:lstStyle/>
          <a:p>
            <a:pPr eaLnBrk="1" hangingPunct="1"/>
            <a:r>
              <a:rPr lang="ru-RU" altLang="ru-RU" sz="2800" b="1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ЗОНИРОВАНИЕ ПРОСТРАНСТВА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3740" y="1122825"/>
            <a:ext cx="2358713" cy="174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333875"/>
            <a:ext cx="3429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Прямоугольник 4"/>
          <p:cNvSpPr>
            <a:spLocks noChangeArrowheads="1"/>
          </p:cNvSpPr>
          <p:nvPr/>
        </p:nvSpPr>
        <p:spPr bwMode="auto">
          <a:xfrm>
            <a:off x="611188" y="4722813"/>
            <a:ext cx="2014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white"/>
                </a:solidFill>
                <a:latin typeface="Arial" charset="0"/>
                <a:cs typeface="Arial" charset="0"/>
              </a:rPr>
              <a:t>Сенсорная зона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7629" y="3865511"/>
            <a:ext cx="2508093" cy="185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262063"/>
            <a:ext cx="37433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r="9177"/>
          <a:stretch/>
        </p:blipFill>
        <p:spPr>
          <a:xfrm>
            <a:off x="6435697" y="1754036"/>
            <a:ext cx="2283830" cy="188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70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5592763"/>
            <a:ext cx="34258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889250"/>
            <a:ext cx="495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Прямоугольник 2"/>
          <p:cNvSpPr>
            <a:spLocks noChangeArrowheads="1"/>
          </p:cNvSpPr>
          <p:nvPr/>
        </p:nvSpPr>
        <p:spPr bwMode="auto">
          <a:xfrm>
            <a:off x="863600" y="3265488"/>
            <a:ext cx="500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white"/>
                </a:solidFill>
                <a:latin typeface="Arial" charset="0"/>
                <a:cs typeface="Arial" charset="0"/>
              </a:rPr>
              <a:t>Зона для индивидуальных занятий</a:t>
            </a:r>
          </a:p>
        </p:txBody>
      </p:sp>
      <p:sp>
        <p:nvSpPr>
          <p:cNvPr id="40973" name="Прямоугольник 3"/>
          <p:cNvSpPr>
            <a:spLocks noChangeArrowheads="1"/>
          </p:cNvSpPr>
          <p:nvPr/>
        </p:nvSpPr>
        <p:spPr bwMode="auto">
          <a:xfrm>
            <a:off x="134938" y="1616075"/>
            <a:ext cx="350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white"/>
                </a:solidFill>
                <a:latin typeface="Arial" charset="0"/>
                <a:cs typeface="Arial" charset="0"/>
              </a:rPr>
              <a:t>Зона для групповых занятий</a:t>
            </a:r>
          </a:p>
        </p:txBody>
      </p:sp>
      <p:sp>
        <p:nvSpPr>
          <p:cNvPr id="40974" name="Прямоугольник 1"/>
          <p:cNvSpPr>
            <a:spLocks noChangeArrowheads="1"/>
          </p:cNvSpPr>
          <p:nvPr/>
        </p:nvSpPr>
        <p:spPr bwMode="auto">
          <a:xfrm>
            <a:off x="3159125" y="5956300"/>
            <a:ext cx="2919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white"/>
                </a:solidFill>
                <a:latin typeface="Arial" charset="0"/>
                <a:cs typeface="Arial" charset="0"/>
              </a:rPr>
              <a:t>Рабочая зона учителя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/>
          <a:srcRect l="3817" t="23912" r="14881"/>
          <a:stretch/>
        </p:blipFill>
        <p:spPr>
          <a:xfrm>
            <a:off x="6435697" y="3865511"/>
            <a:ext cx="2124291" cy="268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73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03848" y="184666"/>
            <a:ext cx="5728030" cy="868070"/>
          </a:xfrm>
          <a:solidFill>
            <a:srgbClr val="46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родителями:</a:t>
            </a:r>
            <a:b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935912" cy="2290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Структурированная среда для ребенка с РАС, использование визуального расписания , карточек </a:t>
            </a:r>
            <a:r>
              <a:rPr lang="en-US" alt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PECS</a:t>
            </a:r>
            <a:r>
              <a:rPr lang="ru-RU" alt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, системы альтернативной коммуникации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Методы коррекции нежелательного поведения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Методы развития коммуникации, речи, социально-бытовых навыков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ru-RU" altLang="ru-RU" sz="2000" b="1" dirty="0">
              <a:solidFill>
                <a:srgbClr val="4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r>
              <a:rPr lang="en-US" altLang="ru-RU" sz="2000" b="1" dirty="0">
                <a:solidFill>
                  <a:srgbClr val="4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rgbClr val="4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4225" y="0"/>
            <a:ext cx="5711825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49000"/>
            </a:schemeClr>
          </a:solidFill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-980" r="5900" b="2206"/>
          <a:stretch/>
        </p:blipFill>
        <p:spPr>
          <a:xfrm>
            <a:off x="461606" y="3847555"/>
            <a:ext cx="2736304" cy="2891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5392" r="5113" b="9640"/>
          <a:stretch/>
        </p:blipFill>
        <p:spPr>
          <a:xfrm>
            <a:off x="3707904" y="3929081"/>
            <a:ext cx="3888432" cy="27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5733" y="2967335"/>
            <a:ext cx="48125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СПАСИБО</a:t>
            </a:r>
          </a:p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ЗА</a:t>
            </a:r>
          </a:p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1221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642938" y="3429000"/>
            <a:ext cx="771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1196752"/>
            <a:ext cx="8569325" cy="40608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Семь детей с ЗПР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(АОП вариант 7.1., 7.2)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Три ребенка с аутизмом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(АОП вариант 8.3. для двух  обучающихся 3,4  класса, и АОП ЗПР и РАС для обучающегося  9  класса)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Четыре ребенка </a:t>
            </a: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 ТМНР     </a:t>
            </a:r>
            <a:r>
              <a:rPr lang="ru-RU" sz="24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(АОП вариант 3.4. для слепых обучающихся, УО вариант 1, 2 )</a:t>
            </a:r>
          </a:p>
          <a:p>
            <a:pPr>
              <a:buFont typeface="Arial" charset="0"/>
              <a:buNone/>
              <a:defRPr/>
            </a:pP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0325"/>
            <a:ext cx="77057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325"/>
            <a:ext cx="70850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42317" y="5131296"/>
            <a:ext cx="2064731" cy="1370012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DB3"/>
              </a:gs>
              <a:gs pos="50000">
                <a:srgbClr val="C0CDB3">
                  <a:gamma/>
                  <a:tint val="0"/>
                  <a:invGamma/>
                </a:srgbClr>
              </a:gs>
              <a:gs pos="100000">
                <a:srgbClr val="C0CDB3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" name="AutoShape 5"/>
          <p:cNvCxnSpPr>
            <a:cxnSpLocks noChangeShapeType="1"/>
            <a:endCxn id="3" idx="3"/>
          </p:cNvCxnSpPr>
          <p:nvPr/>
        </p:nvCxnSpPr>
        <p:spPr bwMode="auto">
          <a:xfrm flipH="1">
            <a:off x="6823075" y="4708525"/>
            <a:ext cx="1425575" cy="1349375"/>
          </a:xfrm>
          <a:prstGeom prst="bentConnector3">
            <a:avLst>
              <a:gd name="adj1" fmla="val -14486"/>
            </a:avLst>
          </a:prstGeom>
          <a:noFill/>
          <a:ln w="28575" cap="rnd">
            <a:solidFill>
              <a:srgbClr val="336699"/>
            </a:solidFill>
            <a:prstDash val="sysDot"/>
            <a:miter lim="800000"/>
            <a:headEnd/>
            <a:tailEnd/>
          </a:ln>
          <a:effectLst/>
        </p:spPr>
      </p:cxnSp>
      <p:sp>
        <p:nvSpPr>
          <p:cNvPr id="6" name="Text Box 6"/>
          <p:cNvSpPr txBox="1">
            <a:spLocks noChangeArrowheads="1"/>
          </p:cNvSpPr>
          <p:nvPr/>
        </p:nvSpPr>
        <p:spPr bwMode="white">
          <a:xfrm>
            <a:off x="-213357" y="2203118"/>
            <a:ext cx="34671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EFEFE"/>
                </a:solidFill>
              </a:rPr>
              <a:t>ПЕДАГОГИ</a:t>
            </a:r>
            <a:endParaRPr lang="en-US" sz="3200" b="1" dirty="0">
              <a:solidFill>
                <a:srgbClr val="FEFEFE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gray">
          <a:xfrm>
            <a:off x="721419" y="5131296"/>
            <a:ext cx="1978808" cy="412750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gray">
          <a:xfrm>
            <a:off x="781713" y="5145912"/>
            <a:ext cx="1782768" cy="403225"/>
          </a:xfrm>
          <a:prstGeom prst="ellipse">
            <a:avLst/>
          </a:prstGeom>
          <a:solidFill>
            <a:srgbClr val="E1C797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765917" y="3245836"/>
            <a:ext cx="1724663" cy="2159331"/>
          </a:xfrm>
          <a:prstGeom prst="rect">
            <a:avLst/>
          </a:prstGeom>
          <a:gradFill rotWithShape="1">
            <a:gsLst>
              <a:gs pos="0">
                <a:srgbClr val="E1C797">
                  <a:gamma/>
                  <a:tint val="0"/>
                  <a:invGamma/>
                  <a:alpha val="0"/>
                </a:srgbClr>
              </a:gs>
              <a:gs pos="100000">
                <a:srgbClr val="E1C797"/>
              </a:gs>
            </a:gsLst>
            <a:lin ang="5400000" scaled="1"/>
          </a:gra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black">
          <a:xfrm>
            <a:off x="649082" y="2079942"/>
            <a:ext cx="2096823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Повышенная сенсорная и эмоциональная чувствительность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энергетического потенциала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Низкая способность распознавания и подавления своих аффективных реакций</a:t>
            </a:r>
            <a:endParaRPr lang="en-US" sz="1600" b="1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2851721" y="5155332"/>
            <a:ext cx="1792287" cy="1370012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851721" y="5066623"/>
            <a:ext cx="1792287" cy="412750"/>
            <a:chOff x="2029" y="2178"/>
            <a:chExt cx="1600" cy="474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C9DE9A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Rectangle 28"/>
          <p:cNvSpPr>
            <a:spLocks noChangeArrowheads="1"/>
          </p:cNvSpPr>
          <p:nvPr/>
        </p:nvSpPr>
        <p:spPr bwMode="gray">
          <a:xfrm>
            <a:off x="5025069" y="2021517"/>
            <a:ext cx="1663068" cy="3128925"/>
          </a:xfrm>
          <a:prstGeom prst="rect">
            <a:avLst/>
          </a:prstGeom>
          <a:gradFill rotWithShape="1">
            <a:gsLst>
              <a:gs pos="0">
                <a:srgbClr val="C9DE9A">
                  <a:gamma/>
                  <a:tint val="0"/>
                  <a:invGamma/>
                  <a:alpha val="0"/>
                </a:srgbClr>
              </a:gs>
              <a:gs pos="100000">
                <a:srgbClr val="C9DE9A"/>
              </a:gs>
            </a:gsLst>
            <a:lin ang="5400000" scaled="1"/>
          </a:gra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2842738" y="2209791"/>
            <a:ext cx="1734665" cy="3078236"/>
          </a:xfrm>
          <a:prstGeom prst="rect">
            <a:avLst/>
          </a:prstGeom>
          <a:gradFill rotWithShape="1">
            <a:gsLst>
              <a:gs pos="0">
                <a:srgbClr val="C9DE9A">
                  <a:gamma/>
                  <a:tint val="0"/>
                  <a:invGamma/>
                  <a:alpha val="0"/>
                </a:srgbClr>
              </a:gs>
              <a:gs pos="100000">
                <a:srgbClr val="C9DE9A"/>
              </a:gs>
            </a:gsLst>
            <a:lin ang="5400000" scaled="1"/>
          </a:gra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black">
          <a:xfrm>
            <a:off x="4807656" y="4034303"/>
            <a:ext cx="183686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Трудности коммуникации и нарушение социализации</a:t>
            </a:r>
          </a:p>
          <a:p>
            <a:pPr>
              <a:lnSpc>
                <a:spcPct val="80000"/>
              </a:lnSpc>
            </a:pPr>
            <a:endParaRPr lang="en-US" sz="1200" dirty="0">
              <a:solidFill>
                <a:srgbClr val="1C1C1C"/>
              </a:solidFill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gray">
          <a:xfrm>
            <a:off x="4926012" y="5070977"/>
            <a:ext cx="1762125" cy="1370012"/>
          </a:xfrm>
          <a:prstGeom prst="can">
            <a:avLst>
              <a:gd name="adj" fmla="val 32083"/>
            </a:avLst>
          </a:prstGeom>
          <a:gradFill rotWithShape="1">
            <a:gsLst>
              <a:gs pos="0">
                <a:srgbClr val="C0CDB3"/>
              </a:gs>
              <a:gs pos="50000">
                <a:srgbClr val="C0CDB3">
                  <a:gamma/>
                  <a:tint val="0"/>
                  <a:invGamma/>
                </a:srgbClr>
              </a:gs>
              <a:gs pos="100000">
                <a:srgbClr val="C0CDB3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4934303" y="5054859"/>
            <a:ext cx="1762125" cy="412750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black">
          <a:xfrm>
            <a:off x="2798541" y="1995257"/>
            <a:ext cx="2251659" cy="3293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Уход от окружающего мира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Стереотипность в поведении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Аутостимуляции</a:t>
            </a:r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связанные с стремлением сохранить постоянство во всем: поведении, окружении, ощущениях и интересах</a:t>
            </a: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4965974" y="5016521"/>
            <a:ext cx="1746250" cy="412750"/>
            <a:chOff x="2029" y="2178"/>
            <a:chExt cx="1600" cy="474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C9DE9A"/>
            </a:solidFill>
            <a:ln w="2857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33085" y="5681270"/>
            <a:ext cx="21463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Первичные нарушения</a:t>
            </a: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30767" y="253607"/>
            <a:ext cx="702648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/>
              <a:t>Нарушения при РАС состоят из трех слоев 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763220" y="5684918"/>
            <a:ext cx="21463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Третичные нарушения</a:t>
            </a: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2671914" y="5641599"/>
            <a:ext cx="21463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Вторичные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нарушения</a:t>
            </a:r>
            <a:endParaRPr lang="en-US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36" y="1160766"/>
            <a:ext cx="3747101" cy="24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Сотрудничество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принимают все основные решения, касающиеся ребенка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семьи зависит, насколько рекомендации специалистов будут воплощаться в жизнь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аутизме часто затруднен перенос навыков из среды, в которой происходит обучение в реальную жизнь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специалисты ,работая в одной команде ,могут изменить жизнь ребенка к лучшему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89945" l="3438" r="96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45413"/>
            <a:ext cx="3275856" cy="23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>
            <a:spLocks noChangeArrowheads="1"/>
          </p:cNvSpPr>
          <p:nvPr/>
        </p:nvSpPr>
        <p:spPr bwMode="gray">
          <a:xfrm>
            <a:off x="3173146" y="4964143"/>
            <a:ext cx="3474142" cy="1187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142704" y="1792706"/>
            <a:ext cx="5293392" cy="9215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НАЛАЖИВАНИЯ ЭМОЦИОНАЛЬНОГО</a:t>
            </a: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930" y="145297"/>
            <a:ext cx="6270786" cy="861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Этапы организации работы с семьей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3488309" y="5069141"/>
            <a:ext cx="3127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/>
              <a:t>ПРОСВЕТИТЕЛЬСКИЙ</a:t>
            </a:r>
            <a:br>
              <a:rPr lang="ru-RU" b="1" dirty="0"/>
            </a:br>
            <a:r>
              <a:rPr lang="ru-RU" b="1" dirty="0"/>
              <a:t>ЭТАП</a:t>
            </a:r>
            <a:endParaRPr lang="en-US" b="1" dirty="0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gray">
          <a:xfrm>
            <a:off x="113778" y="3285047"/>
            <a:ext cx="3474142" cy="1187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806118" y="3086193"/>
            <a:ext cx="1346996" cy="1418170"/>
            <a:chOff x="2457" y="2000"/>
            <a:chExt cx="901" cy="888"/>
          </a:xfrm>
        </p:grpSpPr>
        <p:pic>
          <p:nvPicPr>
            <p:cNvPr id="34" name="Picture 3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4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248954" y="3640167"/>
            <a:ext cx="2794719" cy="64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/>
              <a:t>ДИАГНОСТИЧЕСКИЙ ЭТАП</a:t>
            </a:r>
            <a:endParaRPr lang="en-US" b="1" dirty="0"/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gray">
          <a:xfrm>
            <a:off x="5169572" y="3720773"/>
            <a:ext cx="3474142" cy="1109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gray">
          <a:xfrm>
            <a:off x="3852490" y="3514209"/>
            <a:ext cx="12890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80808"/>
                </a:solidFill>
              </a:rPr>
              <a:t>Этапы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gray">
          <a:xfrm>
            <a:off x="5118233" y="2386196"/>
            <a:ext cx="3954946" cy="10722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gray">
          <a:xfrm>
            <a:off x="6207530" y="2549247"/>
            <a:ext cx="2733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/>
              <a:t>АНАЛИТИЧЕСКИЙ </a:t>
            </a:r>
          </a:p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/>
              <a:t>ЭТАП</a:t>
            </a:r>
            <a:endParaRPr lang="en-US" b="1" dirty="0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gray">
          <a:xfrm>
            <a:off x="6023722" y="3849736"/>
            <a:ext cx="2671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/>
              <a:t>ПРАКТИЧЕСКИЙ</a:t>
            </a:r>
          </a:p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ru-RU" b="1" dirty="0"/>
              <a:t>ЭТАП</a:t>
            </a:r>
            <a:endParaRPr lang="en-US" b="1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03" y="3907074"/>
            <a:ext cx="864538" cy="86453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26" b="76707" l="19878" r="765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14516" r="16335" b="16383"/>
          <a:stretch/>
        </p:blipFill>
        <p:spPr>
          <a:xfrm rot="20829684">
            <a:off x="3555940" y="2237963"/>
            <a:ext cx="726833" cy="69049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79" y="2406215"/>
            <a:ext cx="859942" cy="859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65" y="3887534"/>
            <a:ext cx="789693" cy="72039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8750" y1="30625" x2="28750" y2="30625"/>
                        <a14:foregroundMark x1="43750" y1="10625" x2="43750" y2="10625"/>
                        <a14:foregroundMark x1="58750" y1="22500" x2="58750" y2="22500"/>
                        <a14:foregroundMark x1="77500" y1="31250" x2="77500" y2="31250"/>
                        <a14:foregroundMark x1="87500" y1="58125" x2="87500" y2="58125"/>
                        <a14:foregroundMark x1="50625" y1="63750" x2="50625" y2="63750"/>
                        <a14:foregroundMark x1="58125" y1="82500" x2="58125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69" y="5387937"/>
            <a:ext cx="721067" cy="72106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2" name="Text Box 10"/>
          <p:cNvSpPr txBox="1">
            <a:spLocks noChangeArrowheads="1"/>
          </p:cNvSpPr>
          <p:nvPr/>
        </p:nvSpPr>
        <p:spPr bwMode="gray">
          <a:xfrm>
            <a:off x="4367306" y="2176177"/>
            <a:ext cx="327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gray">
          <a:xfrm>
            <a:off x="6130599" y="2939305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  <a:endParaRPr lang="en-U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gray">
          <a:xfrm>
            <a:off x="4311618" y="530055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  <a:endParaRPr lang="en-U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gray">
          <a:xfrm flipH="1">
            <a:off x="6108676" y="4247730"/>
            <a:ext cx="634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  <a:endParaRPr lang="en-U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gray">
          <a:xfrm>
            <a:off x="2915816" y="3452154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2" y="175842"/>
            <a:ext cx="1606132" cy="122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84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zndeti.ru/userfiles/picoriginal/img-20151110235636-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75"/>
            <a:ext cx="1652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6715172" cy="1200329"/>
          </a:xfrm>
          <a:prstGeom prst="rect">
            <a:avLst/>
          </a:prstGeom>
          <a:solidFill>
            <a:srgbClr val="4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получения первичной информации и налаживания эмоционального контакта с родителями и ребенком </a:t>
            </a:r>
          </a:p>
        </p:txBody>
      </p:sp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827088" y="1720850"/>
            <a:ext cx="7931150" cy="4522788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u="sng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включает в себя: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полной информации  о ребенке от родителей, специалистов, взаимодействующих с ребенком раннее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Заполнение родителями анкеты и листов мотивационных факторов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степени </a:t>
            </a:r>
            <a:r>
              <a:rPr lang="ru-RU" altLang="ru-RU" sz="2400" b="1" dirty="0" err="1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социально-бытовых навыков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Способы взаимодействия с окружающим миром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стимулов и ресурсных занятий ребенка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</a:t>
            </a:r>
            <a:r>
              <a:rPr lang="ru-RU" altLang="ru-RU" sz="2400" b="1" dirty="0" err="1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пространством образовательного учреждения</a:t>
            </a:r>
          </a:p>
        </p:txBody>
      </p:sp>
      <p:pic>
        <p:nvPicPr>
          <p:cNvPr id="87042" name="Picture 2" descr="https://ds04.infourok.ru/uploads/ex/047b/00138c7a-4032a767/img6.jpg"/>
          <p:cNvPicPr>
            <a:picLocks noChangeAspect="1" noChangeArrowheads="1"/>
          </p:cNvPicPr>
          <p:nvPr/>
        </p:nvPicPr>
        <p:blipFill>
          <a:blip r:embed="rId3" cstate="print"/>
          <a:srcRect l="21094" t="31250" r="25585" b="14583"/>
          <a:stretch>
            <a:fillRect/>
          </a:stretch>
        </p:blipFill>
        <p:spPr bwMode="auto">
          <a:xfrm>
            <a:off x="6929454" y="438948"/>
            <a:ext cx="2214546" cy="126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55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zndeti.ru/userfiles/picoriginal/img-20151110235636-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75"/>
            <a:ext cx="1652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4824535" cy="584775"/>
          </a:xfrm>
          <a:prstGeom prst="rect">
            <a:avLst/>
          </a:prstGeom>
          <a:solidFill>
            <a:srgbClr val="4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«Диагностический»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42938" y="2000250"/>
            <a:ext cx="7929562" cy="3786188"/>
          </a:xfrm>
          <a:prstGeom prst="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осуществляется: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ребенка всеми специалистами службы сопровождения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особенностей эмоционально-волевой сферы, личностного развития, объема и характера знаний, умений и навыков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содержания образования и условий организации обучения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Построение индивидуального образовательного маршрута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6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63" y="-121888"/>
            <a:ext cx="3048000" cy="24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kzndeti.ru/userfiles/picoriginal/img-20151110235636-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75"/>
            <a:ext cx="1652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5112567" cy="584775"/>
          </a:xfrm>
          <a:prstGeom prst="rect">
            <a:avLst/>
          </a:prstGeom>
          <a:solidFill>
            <a:srgbClr val="4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«Просветительский»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42938" y="2000250"/>
            <a:ext cx="7929562" cy="1938992"/>
          </a:xfrm>
          <a:prstGeom prst="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осуществляется: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Просвещение родителей по особенностей развития детей с ОВЗ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(Родительские собрания, групповые и индивидуальные консультации, тренинги и т.д.)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" b="100000" l="0" r="100000">
                        <a14:foregroundMark x1="78095" y1="11765" x2="78095" y2="11765"/>
                        <a14:foregroundMark x1="74464" y1="21236" x2="74464" y2="21236"/>
                        <a14:foregroundMark x1="87083" y1="32203" x2="87083" y2="32203"/>
                        <a14:foregroundMark x1="87560" y1="28814" x2="87560" y2="28814"/>
                        <a14:foregroundMark x1="87738" y1="49850" x2="87738" y2="49850"/>
                        <a14:foregroundMark x1="80536" y1="72383" x2="80536" y2="72383"/>
                        <a14:foregroundMark x1="37262" y1="80459" x2="37262" y2="80459"/>
                        <a14:foregroundMark x1="40000" y1="83649" x2="40000" y2="83649"/>
                        <a14:foregroundMark x1="18810" y1="87936" x2="18810" y2="87936"/>
                        <a14:foregroundMark x1="26369" y1="85643" x2="26369" y2="85643"/>
                        <a14:foregroundMark x1="33988" y1="85942" x2="33988" y2="85942"/>
                        <a14:foregroundMark x1="50179" y1="82752" x2="50179" y2="82752"/>
                        <a14:foregroundMark x1="65000" y1="81356" x2="65000" y2="81356"/>
                        <a14:foregroundMark x1="76012" y1="56231" x2="76012" y2="56231"/>
                        <a14:foregroundMark x1="97917" y1="51346" x2="97917" y2="51346"/>
                        <a14:foregroundMark x1="85179" y1="48654" x2="85179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9" y="3717032"/>
            <a:ext cx="4499991" cy="26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o-krohe.ru/images/article/thumb/660-0/2017/08/priznaki-simptomy-i-lechenie-autizma-u-detej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41466"/>
            <a:ext cx="338306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7833447" cy="523220"/>
          </a:xfrm>
          <a:prstGeom prst="rect">
            <a:avLst/>
          </a:prstGeom>
          <a:solidFill>
            <a:srgbClr val="4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«Практический»</a:t>
            </a:r>
          </a:p>
        </p:txBody>
      </p:sp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611188" y="1700213"/>
            <a:ext cx="6786562" cy="26776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родителей знаний и навыков взаимодействия с ребенком с РАС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занятия в триаде «специалист-ребенок-родитель»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участию во </a:t>
            </a:r>
            <a:r>
              <a:rPr lang="ru-RU" altLang="ru-RU" sz="2400" b="1" dirty="0" err="1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внутришкольных</a:t>
            </a:r>
            <a:r>
              <a:rPr lang="ru-RU" altLang="ru-RU" sz="2400" b="1">
                <a:solidFill>
                  <a:srgbClr val="C04F3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400" b="1" dirty="0">
              <a:solidFill>
                <a:srgbClr val="C04F3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1" name="Picture 2" descr="http://kzndeti.ru/userfiles/picoriginal/img-20151110235636-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6375"/>
            <a:ext cx="1652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30257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08530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8.xml><?xml version="1.0" encoding="utf-8"?>
<a:theme xmlns:a="http://schemas.openxmlformats.org/drawingml/2006/main" name="5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9.xml><?xml version="1.0" encoding="utf-8"?>
<a:theme xmlns:a="http://schemas.openxmlformats.org/drawingml/2006/main" name="6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521</Words>
  <Application>Microsoft Office PowerPoint</Application>
  <PresentationFormat>Экран (4:3)</PresentationFormat>
  <Paragraphs>93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31" baseType="lpstr">
      <vt:lpstr>Arial</vt:lpstr>
      <vt:lpstr>Book Antiqua</vt:lpstr>
      <vt:lpstr>Calibri</vt:lpstr>
      <vt:lpstr>Garamond</vt:lpstr>
      <vt:lpstr>Monotype Corsiva</vt:lpstr>
      <vt:lpstr>Times New Roman</vt:lpstr>
      <vt:lpstr>Wingdings</vt:lpstr>
      <vt:lpstr>1_Тема Office</vt:lpstr>
      <vt:lpstr>2_Тема Office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6_Натуральные материалы</vt:lpstr>
      <vt:lpstr>7_Натуральные материалы</vt:lpstr>
      <vt:lpstr>Презентация PowerPoint</vt:lpstr>
      <vt:lpstr>Презентация PowerPoint</vt:lpstr>
      <vt:lpstr>Презентация PowerPoint</vt:lpstr>
      <vt:lpstr>Сотрудничество с родителями</vt:lpstr>
      <vt:lpstr>Этапы организации работы с семьей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Ресурсный класс</vt:lpstr>
      <vt:lpstr>ЗОНИРОВАНИЕ ПРОСТРАНСТВА </vt:lpstr>
      <vt:lpstr> Основные направления работы с родителями: </vt:lpstr>
      <vt:lpstr>Презентация PowerPoint</vt:lpstr>
    </vt:vector>
  </TitlesOfParts>
  <Company>НБСШ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</dc:creator>
  <cp:lastModifiedBy>Marina</cp:lastModifiedBy>
  <cp:revision>21</cp:revision>
  <dcterms:created xsi:type="dcterms:W3CDTF">2022-05-11T09:28:25Z</dcterms:created>
  <dcterms:modified xsi:type="dcterms:W3CDTF">2024-02-15T06:24:34Z</dcterms:modified>
</cp:coreProperties>
</file>