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9" r:id="rId2"/>
    <p:sldId id="294" r:id="rId3"/>
    <p:sldId id="293" r:id="rId4"/>
    <p:sldId id="264" r:id="rId5"/>
    <p:sldId id="265" r:id="rId6"/>
    <p:sldId id="266" r:id="rId7"/>
    <p:sldId id="268" r:id="rId8"/>
    <p:sldId id="271" r:id="rId9"/>
    <p:sldId id="272" r:id="rId10"/>
    <p:sldId id="273" r:id="rId11"/>
    <p:sldId id="295" r:id="rId12"/>
    <p:sldId id="296" r:id="rId13"/>
    <p:sldId id="297" r:id="rId14"/>
    <p:sldId id="298" r:id="rId15"/>
    <p:sldId id="274" r:id="rId16"/>
    <p:sldId id="279" r:id="rId17"/>
    <p:sldId id="286" r:id="rId18"/>
    <p:sldId id="299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2.jpg"/>
          <p:cNvPicPr>
            <a:picLocks noChangeAspect="1"/>
          </p:cNvPicPr>
          <p:nvPr userDrawn="1"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142849" y="4572009"/>
            <a:ext cx="1523993" cy="2095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5FE8-398F-4654-9E28-5D30B1E00CE4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7088-43CC-4E54-B7D4-0867B0B78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69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84D3-186B-4D58-9A67-AE1700D2A983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8DCC-499E-4946-AB9C-33EC2A20F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82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76D1-A3BC-46D2-9FAC-2665C97493A2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F293-2F8C-461E-B809-192183B44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1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1-vikihelp_0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0482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9BA0368A-66B4-46BC-A684-452824D4F981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1A5C-FE31-4DB5-9074-74CEC0130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37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stupnaya_sreda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174" y="5061845"/>
            <a:ext cx="1928826" cy="179615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63B8849A-0002-4B22-B2E0-2FBBD8CBA9DD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C67-7682-4050-BAD9-C2D253DA9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3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mblem_inc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142846" y="5238763"/>
            <a:ext cx="980649" cy="14287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C7F9FF3E-4FDF-4CDC-858A-4062F2461EE7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BF21-4F9C-4886-B563-C746595B1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0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imgpreview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9250"/>
            <a:ext cx="12858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E126DC1C-FBDD-4183-B4DB-A221F14B7510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ACF5-651A-40B0-921C-2C0D59F86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0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DBDFB"/>
              </a:clrFrom>
              <a:clrTo>
                <a:srgbClr val="ADBD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5429265"/>
            <a:ext cx="1000132" cy="1279931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 </a:t>
            </a:r>
            <a:fld id="{7A997A02-208D-4DF4-90C3-B19552D1F877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9DA9-67E6-4795-AD74-A265294D6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5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F44F-6DF2-4386-922A-28B3E139B135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7566-9F42-4EA3-A5B3-A311102C2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F3A1-C1F7-40F4-8C7A-D35DBF159A15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C3A7-0A48-42B8-B286-C4BB64B08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ECBD-79EC-4D2F-985D-EC65D290CB49}" type="datetimeFigureOut">
              <a:rPr lang="ru-RU"/>
              <a:pPr>
                <a:defRPr/>
              </a:pPr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6D2E-C40D-4B50-88D0-1F146CE5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16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mblema-Odarennyie-deti-budushhee-Rossii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24" y="190477"/>
            <a:ext cx="1024128" cy="151993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  30.06.12г.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58D82C-9F4D-44F5-A32C-7E4A59875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3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Monotype Corsiva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utism-info.ru/" TargetMode="External"/><Relationship Id="rId2" Type="http://schemas.openxmlformats.org/officeDocument/2006/relationships/hyperlink" Target="https://autism-fr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help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3"/>
          <p:cNvSpPr>
            <a:spLocks noGrp="1"/>
          </p:cNvSpPr>
          <p:nvPr>
            <p:ph idx="1"/>
          </p:nvPr>
        </p:nvSpPr>
        <p:spPr>
          <a:xfrm>
            <a:off x="2540387" y="1600200"/>
            <a:ext cx="6248400" cy="432435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психолого-педагогического сопровождения детей с расстройством </a:t>
            </a:r>
            <a:r>
              <a:rPr lang="ru-RU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</a:t>
            </a:r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спектра(РАС).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М.И.-педагог-психолог</a:t>
            </a:r>
            <a:endParaRPr lang="ru-RU" alt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2400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Новобессергеновской</a:t>
            </a:r>
            <a:r>
              <a:rPr lang="ru-RU" altLang="ru-RU" sz="2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 имени </a:t>
            </a:r>
            <a:r>
              <a:rPr lang="ru-RU" altLang="ru-RU" sz="2400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И.Д.Василенко</a:t>
            </a:r>
            <a:endParaRPr lang="ru-RU" altLang="ru-RU" sz="24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416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2484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2020г.</a:t>
            </a:r>
          </a:p>
        </p:txBody>
      </p:sp>
      <p:pic>
        <p:nvPicPr>
          <p:cNvPr id="1331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763963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038"/>
            <a:ext cx="5715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657350" y="487363"/>
            <a:ext cx="4419600" cy="762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психолого-педагогического сопровождения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541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2400" y="1820863"/>
            <a:ext cx="8763000" cy="5605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жизненных компетенций на основе планомерного введения в более сложную социальную среду</a:t>
            </a:r>
          </a:p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формирование учебной деятельности и коммуникативного поведения</a:t>
            </a:r>
          </a:p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повседневного жизненного опыта , социальных контактов обучающихся с детьми и взрослыми в доступных для них пределах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alt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alt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alt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alt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3" descr="kak_ispravit_ocenki_v_shkole_za_nedelyu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246887" y="281634"/>
            <a:ext cx="2785361" cy="126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18466"/>
          <a:stretch>
            <a:fillRect/>
          </a:stretch>
        </p:blipFill>
        <p:spPr bwMode="auto">
          <a:xfrm>
            <a:off x="-990600" y="5354638"/>
            <a:ext cx="381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Ресурсный класс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 пространственная зона, в которой сосредоточены максимально возможные для образовательного учреждения ресурсы, способствующие инклюзии ребенка с РАС и другими ментальнами нарушениями в школьную среду. </a:t>
            </a:r>
          </a:p>
          <a:p>
            <a:pPr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Основная задача ресурсного класса- это социальная и образовательная адаптация ребенка с РАС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ЗОНИРОВАНИЕ ПРОСТРАНСТВА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Класс разделен на 4 зоны: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-зона для индивидуальных занятий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-зона для групповых занятий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-сенсорная зона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-рабочая зона учителя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Основные задачи индивидуальных и групповых занятий в ресурсном классе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-формирование навыков, необходимых для работы в регулярном классе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-обучение адекватным формам поведенческих реакций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-обучение коммуникативным навыкам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-обучение академическим навыкам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-функциональное применение навыков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-моделирование ситуаций регулярного класса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-формирование навыков взаимодействия в группе сверстников и др.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Критерии готовности включения детей в регулярный класс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отсутствие нежелательного поведения во время урока в течении 20 минут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-умение выражать просьбы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-умение выражать отказ, согласие, уметь ждать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-следовать инструкции тьютора, учителя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mtClean="0">
                <a:ea typeface="Trebuchet MS" pitchFamily="34" charset="0"/>
                <a:cs typeface="Trebuchet MS" pitchFamily="34" charset="0"/>
              </a:rPr>
            </a:br>
            <a:endParaRPr lang="ru-RU" altLang="ru-RU" smtClean="0">
              <a:solidFill>
                <a:srgbClr val="FF9933"/>
              </a:solidFill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7400" y="217371"/>
            <a:ext cx="5631539" cy="9200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2303463" y="376238"/>
            <a:ext cx="5313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 ПО РАБОТЕ С ДЕТЬМИ-АУТИСТАМИ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14575" y="1312863"/>
            <a:ext cx="6172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(ребенок должен сидеть на 1 парте рядом с учителем)</a:t>
            </a:r>
          </a:p>
        </p:txBody>
      </p:sp>
      <p:pic>
        <p:nvPicPr>
          <p:cNvPr id="2765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214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3" descr="аутизм+дети+liter_kz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2089" r="17666"/>
          <a:stretch/>
        </p:blipFill>
        <p:spPr>
          <a:xfrm>
            <a:off x="224881" y="1050095"/>
            <a:ext cx="2209509" cy="206297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765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03438"/>
            <a:ext cx="26558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160838"/>
            <a:ext cx="2541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044950"/>
            <a:ext cx="15208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347913"/>
            <a:ext cx="21193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3413" y="3068638"/>
            <a:ext cx="51895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эмоционального контакта с ребенком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2388" y="4576763"/>
            <a:ext cx="550545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сенсорного комфорта</a:t>
            </a:r>
          </a:p>
          <a:p>
            <a:pPr eaLnBrk="1" hangingPunct="1"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(использование наушников, сенсорных игрушек, игры с пластилином, кинетическим песком, с крупами и т.д.)</a:t>
            </a:r>
            <a:r>
              <a:rPr lang="ru-RU" alt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16187" r="10586"/>
          <a:stretch/>
        </p:blipFill>
        <p:spPr>
          <a:xfrm>
            <a:off x="304799" y="4499770"/>
            <a:ext cx="2209801" cy="2011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867400" y="2338388"/>
            <a:ext cx="3048000" cy="32972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 урока и внеурочной деятельности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 алгоритма выполнения  конкретного задания на уроке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подсказки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(карточки с правилами   поведения, как вести себя на уроке, на перемене, и т.д.) </a:t>
            </a:r>
          </a:p>
        </p:txBody>
      </p:sp>
      <p:pic>
        <p:nvPicPr>
          <p:cNvPr id="17412" name="Рисунок 5" descr="e755c8f22bd1dce265976879315161dfda993dd5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6415" y="1371600"/>
            <a:ext cx="5475288" cy="5241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867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41300"/>
            <a:ext cx="48069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Заголовок 1"/>
          <p:cNvSpPr>
            <a:spLocks noGrp="1"/>
          </p:cNvSpPr>
          <p:nvPr>
            <p:ph type="title"/>
          </p:nvPr>
        </p:nvSpPr>
        <p:spPr>
          <a:xfrm>
            <a:off x="-496888" y="457200"/>
            <a:ext cx="6400801" cy="10668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Визуальная поддержка</a:t>
            </a:r>
            <a:b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788"/>
            <a:ext cx="2913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Рисунок 5" descr="FvKPXd5oEs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8000"/>
            <a:ext cx="2544763" cy="343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6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975"/>
            <a:ext cx="3733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447800" y="414338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РУТИНА</a:t>
            </a:r>
          </a:p>
        </p:txBody>
      </p:sp>
      <p:pic>
        <p:nvPicPr>
          <p:cNvPr id="18436" name="Рисунок 3" descr="AUhrvWxFS_s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81600" y="152400"/>
            <a:ext cx="380206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130175" y="1000125"/>
            <a:ext cx="5356225" cy="5237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Рутина — это деятельность, которая выполняется всегда одинаково и всегда в одной и той же последовательности.  Это любимый вид деятельности или то, что уже привык выполнять ребенок.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он любит собирать кубики или </a:t>
            </a:r>
            <a:r>
              <a:rPr lang="ru-RU" altLang="ru-RU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alt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началом каждого урока может служить эта деятельность, закончив её, ребенок приступает к другим заданиям. Рутина может быть индивидуальной, а может быть одинаковой для всех детей класса. Например, гимнастика с массажным мячом на уроках математики и гимнастика с карандашом на уроках письма, гимнастика с книгой на уроках чтения и т.д.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 УСПЕШНОЙ СОЦИАЛИЗАЦИИ 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ФОТО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Полезные интернет ресурсы</a:t>
            </a: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2"/>
              </a:rPr>
              <a:t>//autism-frc.ru/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3"/>
              </a:rPr>
              <a:t>//autism-info.ru/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4"/>
              </a:rPr>
              <a:t>//www.corhelp.ru/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Инклюзивное пространство </a:t>
            </a:r>
            <a:br>
              <a:rPr lang="ru-RU" sz="4000" b="1" i="1" smtClean="0"/>
            </a:br>
            <a:r>
              <a:rPr lang="ru-RU" sz="4000" b="1" i="1" smtClean="0"/>
              <a:t>МБОУ  Новобессергеновской  СОШ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 ребенка с ЗПР ( АОП вариант 7.1., 7.2)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 ребенок с нарушением речи ( АОП вариант 5.1.)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 ребенка с аутизмом ( АОП вариант 8.3. для двух обучающихся 1 класса, и АОП ЗПР и РАС для обучающегося  5 класса)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2 ребенка с ТМНР ( АОП вариант 3.4. для слепых обучающихся )</a:t>
            </a:r>
          </a:p>
          <a:p>
            <a:pPr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739775"/>
          </a:xfrm>
        </p:spPr>
        <p:txBody>
          <a:bodyPr/>
          <a:lstStyle/>
          <a:p>
            <a:r>
              <a:rPr lang="ru-RU" altLang="ru-RU" smtClean="0"/>
              <a:t>ОПРЕДЕЛЕНИЕ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6738" y="1241425"/>
            <a:ext cx="6451600" cy="43926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аутистического спектра относятся к </a:t>
            </a:r>
            <a:r>
              <a:rPr lang="ru-RU" sz="28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первазивным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(всепроникающим) нарушениям. Это означает, что для детей с РАС характерны нарушения практически во всех областях развития, при формировании различных психических функций и навыков. 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99"/>
          <a:stretch>
            <a:fillRect/>
          </a:stretch>
        </p:blipFill>
        <p:spPr bwMode="auto">
          <a:xfrm>
            <a:off x="76200" y="96838"/>
            <a:ext cx="1778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09600" y="1258888"/>
            <a:ext cx="8229600" cy="5078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нарушения социального взаимодействия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нарушения коммуникации.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Ограниченные повторяющиеся или стереотипные шаблоны поведения, интересы и занятия.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    </a:t>
            </a:r>
            <a:endParaRPr lang="ru-RU" alt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400" y="268909"/>
            <a:ext cx="7706012" cy="1487553"/>
          </a:xfrm>
          <a:prstGeom prst="rect">
            <a:avLst/>
          </a:prstGeom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609600" y="304800"/>
            <a:ext cx="617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Характерной особенностью детей с РАС является «триада нарушений»: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79742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79742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051175" y="5227638"/>
            <a:ext cx="5867400" cy="20177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правил социального поведения (как нужно вести себя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социальных ситуациях)  и т.д.</a:t>
            </a: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/>
          <a:srcRect l="61097" b="71111"/>
          <a:stretch>
            <a:fillRect/>
          </a:stretch>
        </p:blipFill>
        <p:spPr>
          <a:xfrm>
            <a:off x="189044" y="4686974"/>
            <a:ext cx="2617579" cy="194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89044" y="330622"/>
            <a:ext cx="6324600" cy="993853"/>
            <a:chOff x="3094421" y="14"/>
            <a:chExt cx="2812139" cy="1296144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94421" y="14"/>
              <a:ext cx="2812139" cy="129614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157694" y="63287"/>
              <a:ext cx="2685593" cy="1169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13" name="Заголовок 1"/>
          <p:cNvSpPr>
            <a:spLocks noGrp="1"/>
          </p:cNvSpPr>
          <p:nvPr>
            <p:ph type="title"/>
          </p:nvPr>
        </p:nvSpPr>
        <p:spPr>
          <a:xfrm>
            <a:off x="-152400" y="371475"/>
            <a:ext cx="7239000" cy="9525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Качественные нарушения социального взаимодействия</a:t>
            </a:r>
            <a:endParaRPr lang="ru-RU" alt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04938"/>
            <a:ext cx="11128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1454150"/>
            <a:ext cx="6711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адекватной эмоциональной реакции на людей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улыбаются, когда к ним подходит с улыбкой человек);  </a:t>
            </a:r>
          </a:p>
        </p:txBody>
      </p:sp>
      <p:pic>
        <p:nvPicPr>
          <p:cNvPr id="1741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411413"/>
            <a:ext cx="11112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86075" y="4581525"/>
            <a:ext cx="6400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имитировать действия близких людей;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5138" y="2522538"/>
            <a:ext cx="7453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к «разделенному/совместному вниманию» (например, не переводят взгляд в ту сторону, куда смотрит другой человек);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</a:p>
        </p:txBody>
      </p:sp>
      <p:pic>
        <p:nvPicPr>
          <p:cNvPr id="1741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471863"/>
            <a:ext cx="111601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73288" y="3590925"/>
            <a:ext cx="6770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делиться интересами и радостью с близкими людьми;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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00165" y="1425256"/>
            <a:ext cx="1149107" cy="105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l="27714" t="9091" r="26000" b="22727"/>
          <a:stretch/>
        </p:blipFill>
        <p:spPr>
          <a:xfrm flipH="1">
            <a:off x="1083498" y="3505517"/>
            <a:ext cx="942934" cy="960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/>
          </a:blip>
          <a:srcRect l="38981" t="2146" r="37928" b="64134"/>
          <a:stretch/>
        </p:blipFill>
        <p:spPr>
          <a:xfrm>
            <a:off x="557421" y="2444499"/>
            <a:ext cx="1244047" cy="1021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437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36538" y="304800"/>
            <a:ext cx="6477000" cy="812800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Качественные нарушения коммуникации </a:t>
            </a:r>
            <a:endParaRPr lang="ru-RU" alt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138" y="1347788"/>
            <a:ext cx="8458200" cy="4733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РАС не умеют: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 выражать просьбы;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привлекать внимание другого человека;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 выражать отказ;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комментировать окружающие события;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отвечать на вопросы другого человека;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задавать вопросы для получения интересующей их информации;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инициировать и поддерживать продуктивный диалог.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Рисунок 4" descr="slide-6.jpg"/>
          <p:cNvPicPr>
            <a:picLocks noChangeAspect="1"/>
          </p:cNvPicPr>
          <p:nvPr/>
        </p:nvPicPr>
        <p:blipFill>
          <a:blip r:embed="rId3">
            <a:extLst/>
          </a:blip>
          <a:srcRect l="52441" t="45111" r="6055" b="15776"/>
          <a:stretch>
            <a:fillRect/>
          </a:stretch>
        </p:blipFill>
        <p:spPr bwMode="auto">
          <a:xfrm>
            <a:off x="6629400" y="1447800"/>
            <a:ext cx="2230967" cy="15748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42900"/>
            <a:ext cx="69548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84163" y="354013"/>
            <a:ext cx="6858000" cy="12763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Ограниченные повторяющиеся или стереотипные шаблоны поведения, интересы и занятия</a:t>
            </a: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905000"/>
            <a:ext cx="7904163" cy="4529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стремление сохранения постоянства в окружающем, в привычном порядке жизни - избирательность в еде, одежде, маршруте прогулок и т.д. 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подозрением относятся ко всему новому, могут проявлять выраженный сенсорный дискомфорт, брезгливость, бояться неожиданностей, они легко фиксируют испуг и, соответственно, могут накапливать стойкие страхи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привычных же, предсказуемых условиях они могут быть спокойны, довольны и более открыты к общению. В этих рамках они легче осваивают социально-бытовые навыки и самостоятельно используют их в привычных ситуациях. 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3" descr="original.jpg"/>
          <p:cNvPicPr>
            <a:picLocks noChangeAspect="1"/>
          </p:cNvPicPr>
          <p:nvPr/>
        </p:nvPicPr>
        <p:blipFill rotWithShape="1">
          <a:blip r:embed="rId3">
            <a:extLst/>
          </a:blip>
          <a:srcRect l="71085" t="56667" r="1172" b="18890"/>
          <a:stretch/>
        </p:blipFill>
        <p:spPr bwMode="auto">
          <a:xfrm>
            <a:off x="7173951" y="143107"/>
            <a:ext cx="1905000" cy="16764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812925"/>
            <a:ext cx="8229600" cy="3983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восприятия, переработки и интерпретации сенсорной информации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(могут быть слишком чувствительны к свету, звукам, вкусам, прикосновениям, запахам)</a:t>
            </a: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дезадаптивное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  <a:endParaRPr lang="ru-RU" alt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altLang="ru-RU" sz="3600" b="1" i="1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sz="3600" dirty="0" smtClean="0"/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8"/>
            <a:ext cx="63642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701675" y="609600"/>
            <a:ext cx="7162800" cy="5445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трудности</a:t>
            </a:r>
          </a:p>
        </p:txBody>
      </p:sp>
      <p:grpSp>
        <p:nvGrpSpPr>
          <p:cNvPr id="20485" name="Группа 7"/>
          <p:cNvGrpSpPr>
            <a:grpSpLocks/>
          </p:cNvGrpSpPr>
          <p:nvPr/>
        </p:nvGrpSpPr>
        <p:grpSpPr bwMode="auto">
          <a:xfrm>
            <a:off x="974725" y="152400"/>
            <a:ext cx="1557338" cy="1524000"/>
            <a:chOff x="974802" y="152400"/>
            <a:chExt cx="1557454" cy="1524000"/>
          </a:xfrm>
        </p:grpSpPr>
        <p:pic>
          <p:nvPicPr>
            <p:cNvPr id="20488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2" y="1524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3333" t="7396" r="62000" b="51776"/>
            <a:stretch/>
          </p:blipFill>
          <p:spPr>
            <a:xfrm>
              <a:off x="1042005" y="255250"/>
              <a:ext cx="1490251" cy="13182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358277" y="4200092"/>
            <a:ext cx="2962275" cy="2058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724400"/>
            <a:ext cx="4800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108450" y="4697413"/>
            <a:ext cx="4895850" cy="7207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вскакивает с места, хватает предметы, убегает.</a:t>
            </a:r>
          </a:p>
        </p:txBody>
      </p:sp>
      <p:pic>
        <p:nvPicPr>
          <p:cNvPr id="11268" name="Рисунок 3" descr="img7.jpg"/>
          <p:cNvPicPr>
            <a:picLocks noChangeAspect="1"/>
          </p:cNvPicPr>
          <p:nvPr/>
        </p:nvPicPr>
        <p:blipFill>
          <a:blip r:embed="rId2">
            <a:extLst/>
          </a:blip>
          <a:srcRect l="57292" t="62500" r="8333" b="5556"/>
          <a:stretch>
            <a:fillRect/>
          </a:stretch>
        </p:blipFill>
        <p:spPr bwMode="auto">
          <a:xfrm>
            <a:off x="7183244" y="236496"/>
            <a:ext cx="2033138" cy="141703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8" name="Рисунок 4" descr="im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8" t="20833" r="2083" b="41667"/>
          <a:stretch>
            <a:fillRect/>
          </a:stretch>
        </p:blipFill>
        <p:spPr bwMode="auto">
          <a:xfrm>
            <a:off x="123825" y="4706938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963"/>
            <a:ext cx="69548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Заголовок 3"/>
          <p:cNvSpPr>
            <a:spLocks noGrp="1"/>
          </p:cNvSpPr>
          <p:nvPr>
            <p:ph type="title"/>
          </p:nvPr>
        </p:nvSpPr>
        <p:spPr>
          <a:xfrm>
            <a:off x="-230188" y="193675"/>
            <a:ext cx="8591551" cy="9239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дезадаптивного поведения</a:t>
            </a:r>
          </a:p>
        </p:txBody>
      </p:sp>
      <p:pic>
        <p:nvPicPr>
          <p:cNvPr id="215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4738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Прямоугольник 2"/>
          <p:cNvSpPr>
            <a:spLocks noChangeArrowheads="1"/>
          </p:cNvSpPr>
          <p:nvPr/>
        </p:nvSpPr>
        <p:spPr bwMode="auto">
          <a:xfrm>
            <a:off x="381000" y="1316038"/>
            <a:ext cx="128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i="1">
                <a:solidFill>
                  <a:srgbClr val="7030A0"/>
                </a:solidFill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altLang="ru-RU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1725" y="1108075"/>
            <a:ext cx="60769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причиняет боль другим людям. Он может кусаться, щипаться, царапаться и т.д.</a:t>
            </a:r>
          </a:p>
        </p:txBody>
      </p:sp>
      <p:pic>
        <p:nvPicPr>
          <p:cNvPr id="215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851025"/>
            <a:ext cx="19637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Прямоугольник 6"/>
          <p:cNvSpPr>
            <a:spLocks noChangeArrowheads="1"/>
          </p:cNvSpPr>
          <p:nvPr/>
        </p:nvSpPr>
        <p:spPr bwMode="auto">
          <a:xfrm>
            <a:off x="773113" y="2190750"/>
            <a:ext cx="1598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Аутоагрессия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1275" y="1754188"/>
            <a:ext cx="62817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причиняет боль себе.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Бьется головой о поверхности окружающих предметов, кусает себя, бьет. Примером такого поведения может быть следующая ситуация: ребенок начинает бить себя руками по голове, если ему не разрешают встать из-за стола во время урока.  </a:t>
            </a:r>
          </a:p>
        </p:txBody>
      </p:sp>
      <p:pic>
        <p:nvPicPr>
          <p:cNvPr id="2151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27325"/>
            <a:ext cx="42941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Прямоугольник 9"/>
          <p:cNvSpPr>
            <a:spLocks noChangeArrowheads="1"/>
          </p:cNvSpPr>
          <p:nvPr/>
        </p:nvSpPr>
        <p:spPr bwMode="auto">
          <a:xfrm>
            <a:off x="773113" y="3395663"/>
            <a:ext cx="288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Деструктивное поведение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5213" y="3232150"/>
            <a:ext cx="539908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направлено на порчу предметов. Ребенок может разбрасывать и ломать предметы, рвать книги.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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на уроке ребенок начинает рвать тетрадь, если допускает при письме ошибку в слове.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0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338638"/>
            <a:ext cx="3121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25988" y="5275263"/>
            <a:ext cx="43307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начать плакать, кричать, падать на  пол. Например, ребенок начинает кричать и стучать по столу, когда учитель исправляет его ошибку</a:t>
            </a:r>
          </a:p>
        </p:txBody>
      </p:sp>
      <p:pic>
        <p:nvPicPr>
          <p:cNvPr id="21522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5607050"/>
            <a:ext cx="214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Прямоугольник 12"/>
          <p:cNvSpPr>
            <a:spLocks noChangeArrowheads="1"/>
          </p:cNvSpPr>
          <p:nvPr/>
        </p:nvSpPr>
        <p:spPr bwMode="auto">
          <a:xfrm>
            <a:off x="2773363" y="5954713"/>
            <a:ext cx="185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Вспышки гнева</a:t>
            </a:r>
          </a:p>
        </p:txBody>
      </p:sp>
      <p:sp>
        <p:nvSpPr>
          <p:cNvPr id="21524" name="Прямоугольник 15"/>
          <p:cNvSpPr>
            <a:spLocks noChangeArrowheads="1"/>
          </p:cNvSpPr>
          <p:nvPr/>
        </p:nvSpPr>
        <p:spPr bwMode="auto">
          <a:xfrm>
            <a:off x="1011238" y="4591050"/>
            <a:ext cx="304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Импульсивное поведение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962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Monotype Corsiva</vt:lpstr>
      <vt:lpstr>Calibri</vt:lpstr>
      <vt:lpstr>Times New Roman</vt:lpstr>
      <vt:lpstr>Arial Narrow</vt:lpstr>
      <vt:lpstr>Wingdings 2</vt:lpstr>
      <vt:lpstr>Wingdings</vt:lpstr>
      <vt:lpstr>Georgia</vt:lpstr>
      <vt:lpstr>Symbol</vt:lpstr>
      <vt:lpstr>Trebuchet MS</vt:lpstr>
      <vt:lpstr>Тема Office</vt:lpstr>
      <vt:lpstr>Презентация PowerPoint</vt:lpstr>
      <vt:lpstr>Инклюзивное пространство  МБОУ  Новобессергеновской  СОШ</vt:lpstr>
      <vt:lpstr>ОПРЕДЕЛЕНИЕ</vt:lpstr>
      <vt:lpstr>Презентация PowerPoint</vt:lpstr>
      <vt:lpstr>Качественные нарушения социального взаимодействия</vt:lpstr>
      <vt:lpstr> Качественные нарушения коммуникации </vt:lpstr>
      <vt:lpstr>Ограниченные повторяющиеся или стереотипные шаблоны поведения, интересы и занятия.</vt:lpstr>
      <vt:lpstr>Другие трудности</vt:lpstr>
      <vt:lpstr>Виды дезадаптивного поведения</vt:lpstr>
      <vt:lpstr>Основные направления психолого-педагогического сопровождения</vt:lpstr>
      <vt:lpstr>Ресурсный класс</vt:lpstr>
      <vt:lpstr>ЗОНИРОВАНИЕ ПРОСТРАНСТВА </vt:lpstr>
      <vt:lpstr>Основные задачи индивидуальных и групповых занятий в ресурсном классе</vt:lpstr>
      <vt:lpstr>Критерии готовности включения детей в регулярный класс </vt:lpstr>
      <vt:lpstr> </vt:lpstr>
      <vt:lpstr>Визуальная поддержка </vt:lpstr>
      <vt:lpstr>Презентация PowerPoint</vt:lpstr>
      <vt:lpstr>ИТОГИ УСПЕШНОЙ СОЦИАЛИЗАЦИИ </vt:lpstr>
      <vt:lpstr>Полезные 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uzer</dc:creator>
  <cp:lastModifiedBy>1</cp:lastModifiedBy>
  <cp:revision>112</cp:revision>
  <cp:lastPrinted>1601-01-01T00:00:00Z</cp:lastPrinted>
  <dcterms:created xsi:type="dcterms:W3CDTF">1601-01-01T00:00:00Z</dcterms:created>
  <dcterms:modified xsi:type="dcterms:W3CDTF">2024-08-05T17:15:18Z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