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1" r:id="rId2"/>
    <p:sldId id="337" r:id="rId3"/>
    <p:sldId id="270" r:id="rId4"/>
    <p:sldId id="319" r:id="rId5"/>
    <p:sldId id="333" r:id="rId6"/>
    <p:sldId id="328" r:id="rId7"/>
    <p:sldId id="334" r:id="rId8"/>
    <p:sldId id="339" r:id="rId9"/>
    <p:sldId id="340" r:id="rId10"/>
    <p:sldId id="338" r:id="rId11"/>
    <p:sldId id="336" r:id="rId12"/>
    <p:sldId id="341" r:id="rId13"/>
    <p:sldId id="342" r:id="rId14"/>
    <p:sldId id="322" r:id="rId15"/>
    <p:sldId id="277" r:id="rId1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3399"/>
    <a:srgbClr val="FF6699"/>
    <a:srgbClr val="FF3B3B"/>
    <a:srgbClr val="4F81BD"/>
    <a:srgbClr val="660033"/>
    <a:srgbClr val="663300"/>
    <a:srgbClr val="003399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82" autoAdjust="0"/>
  </p:normalViewPr>
  <p:slideViewPr>
    <p:cSldViewPr>
      <p:cViewPr varScale="1">
        <p:scale>
          <a:sx n="67" d="100"/>
          <a:sy n="67" d="100"/>
        </p:scale>
        <p:origin x="-7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Школьная тревожность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Общая тревожность в школе</c:v>
                </c:pt>
                <c:pt idx="1">
                  <c:v>Переживание социального стресса</c:v>
                </c:pt>
                <c:pt idx="2">
                  <c:v>Фрустрация потребности в достижении успеха</c:v>
                </c:pt>
                <c:pt idx="3">
                  <c:v>Страх самовыражения</c:v>
                </c:pt>
                <c:pt idx="4">
                  <c:v>Страх ситуации проверки знаний</c:v>
                </c:pt>
                <c:pt idx="5">
                  <c:v>Страх несоответствовать ожиданиям окружающих</c:v>
                </c:pt>
                <c:pt idx="6">
                  <c:v>Низкая физиологическая сопротивляемость стрессу</c:v>
                </c:pt>
                <c:pt idx="7">
                  <c:v>Проблемы и страхи в отношении с учителями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70</c:v>
                </c:pt>
                <c:pt idx="1">
                  <c:v>20</c:v>
                </c:pt>
                <c:pt idx="2">
                  <c:v>52</c:v>
                </c:pt>
                <c:pt idx="3">
                  <c:v>60</c:v>
                </c:pt>
                <c:pt idx="4">
                  <c:v>48</c:v>
                </c:pt>
                <c:pt idx="5">
                  <c:v>40</c:v>
                </c:pt>
                <c:pt idx="6">
                  <c:v>32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3811968"/>
        <c:axId val="23813504"/>
      </c:barChart>
      <c:catAx>
        <c:axId val="2381196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3813504"/>
        <c:crosses val="autoZero"/>
        <c:auto val="1"/>
        <c:lblAlgn val="ctr"/>
        <c:lblOffset val="100"/>
        <c:noMultiLvlLbl val="0"/>
      </c:catAx>
      <c:valAx>
        <c:axId val="2381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8119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4479AC-5872-4C3B-9988-87074D59EA34}" type="doc">
      <dgm:prSet loTypeId="urn:microsoft.com/office/officeart/2005/8/layout/cycle6" loCatId="relationship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BC240BE-FEF0-4C02-AB01-92A5CE2DC04D}">
      <dgm:prSet/>
      <dgm:spPr/>
      <dgm:t>
        <a:bodyPr/>
        <a:lstStyle/>
        <a:p>
          <a:r>
            <a:rPr lang="ru-RU" b="1" smtClean="0">
              <a:solidFill>
                <a:schemeClr val="accent2">
                  <a:lumMod val="50000"/>
                </a:schemeClr>
              </a:solidFill>
            </a:rPr>
            <a:t>5-А класс - классный руководитель  Гоманенко А.С</a:t>
          </a:r>
          <a:endParaRPr lang="ru-RU" b="1" dirty="0" smtClean="0">
            <a:solidFill>
              <a:schemeClr val="accent2">
                <a:lumMod val="50000"/>
              </a:schemeClr>
            </a:solidFill>
          </a:endParaRPr>
        </a:p>
      </dgm:t>
    </dgm:pt>
    <dgm:pt modelId="{C76B8EF1-1B8C-4F90-8064-CA199D9DAD0F}" type="parTrans" cxnId="{DEF300EE-EA9C-405B-A167-2E23C903395B}">
      <dgm:prSet/>
      <dgm:spPr/>
      <dgm:t>
        <a:bodyPr/>
        <a:lstStyle/>
        <a:p>
          <a:endParaRPr lang="ru-RU"/>
        </a:p>
      </dgm:t>
    </dgm:pt>
    <dgm:pt modelId="{4F873541-0C65-48A4-92FB-74BBA01C5D5B}" type="sibTrans" cxnId="{DEF300EE-EA9C-405B-A167-2E23C903395B}">
      <dgm:prSet/>
      <dgm:spPr/>
      <dgm:t>
        <a:bodyPr/>
        <a:lstStyle/>
        <a:p>
          <a:endParaRPr lang="ru-RU"/>
        </a:p>
      </dgm:t>
    </dgm:pt>
    <dgm:pt modelId="{3D982F59-CCFB-48E5-A40A-12D04F073651}">
      <dgm:prSet/>
      <dgm:spPr/>
      <dgm:t>
        <a:bodyPr/>
        <a:lstStyle/>
        <a:p>
          <a:r>
            <a:rPr lang="ru-RU" b="1" smtClean="0">
              <a:solidFill>
                <a:schemeClr val="accent2">
                  <a:lumMod val="50000"/>
                </a:schemeClr>
              </a:solidFill>
            </a:rPr>
            <a:t>5-Б класс - классный руководитель  Сафроненко Т.Т.</a:t>
          </a:r>
          <a:endParaRPr lang="ru-RU" b="1" dirty="0" smtClean="0">
            <a:solidFill>
              <a:schemeClr val="accent2">
                <a:lumMod val="50000"/>
              </a:schemeClr>
            </a:solidFill>
          </a:endParaRPr>
        </a:p>
      </dgm:t>
    </dgm:pt>
    <dgm:pt modelId="{B745266B-667E-4D3D-BBFB-EEE4BB9890FF}" type="parTrans" cxnId="{60E5EA01-6117-4A1B-8997-61EB85701C5D}">
      <dgm:prSet/>
      <dgm:spPr/>
      <dgm:t>
        <a:bodyPr/>
        <a:lstStyle/>
        <a:p>
          <a:endParaRPr lang="ru-RU"/>
        </a:p>
      </dgm:t>
    </dgm:pt>
    <dgm:pt modelId="{FFDCA005-D214-4CE4-AEF5-077424BD14E1}" type="sibTrans" cxnId="{60E5EA01-6117-4A1B-8997-61EB85701C5D}">
      <dgm:prSet/>
      <dgm:spPr/>
      <dgm:t>
        <a:bodyPr/>
        <a:lstStyle/>
        <a:p>
          <a:endParaRPr lang="ru-RU"/>
        </a:p>
      </dgm:t>
    </dgm:pt>
    <dgm:pt modelId="{132F935F-E5B2-4CD9-9798-43D2C311959C}">
      <dgm:prSet/>
      <dgm:spPr/>
      <dgm:t>
        <a:bodyPr/>
        <a:lstStyle/>
        <a:p>
          <a:r>
            <a:rPr lang="ru-RU" b="1" smtClean="0">
              <a:solidFill>
                <a:schemeClr val="accent2">
                  <a:lumMod val="50000"/>
                </a:schemeClr>
              </a:solidFill>
            </a:rPr>
            <a:t>5-В класс - классный руководитель  Гарькуша О.Н.</a:t>
          </a:r>
          <a:endParaRPr lang="ru-RU" b="1" dirty="0" smtClean="0">
            <a:solidFill>
              <a:schemeClr val="accent2">
                <a:lumMod val="50000"/>
              </a:schemeClr>
            </a:solidFill>
          </a:endParaRPr>
        </a:p>
      </dgm:t>
    </dgm:pt>
    <dgm:pt modelId="{5DB3D8C6-35A2-4F90-BB48-274326B80F80}" type="parTrans" cxnId="{CDC027C5-4911-4883-B2FE-ADD75EF813C8}">
      <dgm:prSet/>
      <dgm:spPr/>
      <dgm:t>
        <a:bodyPr/>
        <a:lstStyle/>
        <a:p>
          <a:endParaRPr lang="ru-RU"/>
        </a:p>
      </dgm:t>
    </dgm:pt>
    <dgm:pt modelId="{2408FDB1-E582-4307-ACBA-0E023308B394}" type="sibTrans" cxnId="{CDC027C5-4911-4883-B2FE-ADD75EF813C8}">
      <dgm:prSet/>
      <dgm:spPr/>
      <dgm:t>
        <a:bodyPr/>
        <a:lstStyle/>
        <a:p>
          <a:endParaRPr lang="ru-RU"/>
        </a:p>
      </dgm:t>
    </dgm:pt>
    <dgm:pt modelId="{A88E322C-C062-4E0C-B681-A2D7948EFDAF}">
      <dgm:prSet/>
      <dgm:spPr/>
      <dgm:t>
        <a:bodyPr/>
        <a:lstStyle/>
        <a:p>
          <a:r>
            <a:rPr lang="ru-RU" b="1" smtClean="0">
              <a:solidFill>
                <a:schemeClr val="accent2">
                  <a:lumMod val="50000"/>
                </a:schemeClr>
              </a:solidFill>
            </a:rPr>
            <a:t>5-Г класс-классный руководитель Шевченко Е.Ю.</a:t>
          </a:r>
          <a:endParaRPr lang="ru-RU" dirty="0" smtClean="0"/>
        </a:p>
      </dgm:t>
    </dgm:pt>
    <dgm:pt modelId="{EEFC1441-23B8-41B3-9105-90177CDD8DA6}" type="parTrans" cxnId="{B5416B7F-39A2-43B9-B7BF-8B50EC5B0200}">
      <dgm:prSet/>
      <dgm:spPr/>
      <dgm:t>
        <a:bodyPr/>
        <a:lstStyle/>
        <a:p>
          <a:endParaRPr lang="ru-RU"/>
        </a:p>
      </dgm:t>
    </dgm:pt>
    <dgm:pt modelId="{8D18B135-B151-480D-9B23-4D27C922046C}" type="sibTrans" cxnId="{B5416B7F-39A2-43B9-B7BF-8B50EC5B0200}">
      <dgm:prSet/>
      <dgm:spPr/>
      <dgm:t>
        <a:bodyPr/>
        <a:lstStyle/>
        <a:p>
          <a:endParaRPr lang="ru-RU"/>
        </a:p>
      </dgm:t>
    </dgm:pt>
    <dgm:pt modelId="{5312F1C3-1349-49F8-BB25-3BF295512170}">
      <dgm:prSet/>
      <dgm:spPr/>
      <dgm:t>
        <a:bodyPr/>
        <a:lstStyle/>
        <a:p>
          <a:r>
            <a:rPr lang="ru-RU" smtClean="0"/>
            <a:t>Всего участвовало - 78 учащихся и 78 родителей.</a:t>
          </a:r>
          <a:endParaRPr lang="ru-RU" dirty="0"/>
        </a:p>
      </dgm:t>
    </dgm:pt>
    <dgm:pt modelId="{8CC64878-99BC-4C88-AEF8-C7BDB252351E}" type="parTrans" cxnId="{67C61D7E-578F-498B-90A4-C7B7E558AD02}">
      <dgm:prSet/>
      <dgm:spPr/>
      <dgm:t>
        <a:bodyPr/>
        <a:lstStyle/>
        <a:p>
          <a:endParaRPr lang="ru-RU"/>
        </a:p>
      </dgm:t>
    </dgm:pt>
    <dgm:pt modelId="{C4E42C96-4450-45DA-8E4C-53966FB15CFF}" type="sibTrans" cxnId="{67C61D7E-578F-498B-90A4-C7B7E558AD02}">
      <dgm:prSet/>
      <dgm:spPr/>
      <dgm:t>
        <a:bodyPr/>
        <a:lstStyle/>
        <a:p>
          <a:endParaRPr lang="ru-RU"/>
        </a:p>
      </dgm:t>
    </dgm:pt>
    <dgm:pt modelId="{4D07A047-1EFF-47C2-922D-C540679B7CB2}" type="pres">
      <dgm:prSet presAssocID="{284479AC-5872-4C3B-9988-87074D59EA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00FF92-326A-4195-A22A-64F43A547EC4}" type="pres">
      <dgm:prSet presAssocID="{9BC240BE-FEF0-4C02-AB01-92A5CE2DC04D}" presName="node" presStyleLbl="node1" presStyleIdx="0" presStyleCnt="5" custRadScaleRad="140233" custRadScaleInc="-229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EAD62-239D-4500-9E80-750C2FC8B171}" type="pres">
      <dgm:prSet presAssocID="{9BC240BE-FEF0-4C02-AB01-92A5CE2DC04D}" presName="spNode" presStyleCnt="0"/>
      <dgm:spPr/>
    </dgm:pt>
    <dgm:pt modelId="{271E73AC-7A03-414C-9B51-B7F272B82175}" type="pres">
      <dgm:prSet presAssocID="{4F873541-0C65-48A4-92FB-74BBA01C5D5B}" presName="sibTrans" presStyleLbl="sibTrans1D1" presStyleIdx="0" presStyleCnt="5"/>
      <dgm:spPr/>
      <dgm:t>
        <a:bodyPr/>
        <a:lstStyle/>
        <a:p>
          <a:endParaRPr lang="ru-RU"/>
        </a:p>
      </dgm:t>
    </dgm:pt>
    <dgm:pt modelId="{C1BAFA6F-4666-4FC2-A796-FBD80C8E34FE}" type="pres">
      <dgm:prSet presAssocID="{3D982F59-CCFB-48E5-A40A-12D04F073651}" presName="node" presStyleLbl="node1" presStyleIdx="1" presStyleCnt="5" custRadScaleRad="116709" custRadScaleInc="-297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52C5B-8A70-4B72-8752-FE3CC3259928}" type="pres">
      <dgm:prSet presAssocID="{3D982F59-CCFB-48E5-A40A-12D04F073651}" presName="spNode" presStyleCnt="0"/>
      <dgm:spPr/>
    </dgm:pt>
    <dgm:pt modelId="{1F8FFBBB-96B3-4F6D-AF66-EA7C610F0DFB}" type="pres">
      <dgm:prSet presAssocID="{FFDCA005-D214-4CE4-AEF5-077424BD14E1}" presName="sibTrans" presStyleLbl="sibTrans1D1" presStyleIdx="1" presStyleCnt="5"/>
      <dgm:spPr/>
      <dgm:t>
        <a:bodyPr/>
        <a:lstStyle/>
        <a:p>
          <a:endParaRPr lang="ru-RU"/>
        </a:p>
      </dgm:t>
    </dgm:pt>
    <dgm:pt modelId="{C8B2CA89-6CD0-43B2-9CB8-1EABA5FB1500}" type="pres">
      <dgm:prSet presAssocID="{132F935F-E5B2-4CD9-9798-43D2C311959C}" presName="node" presStyleLbl="node1" presStyleIdx="2" presStyleCnt="5" custRadScaleRad="120106" custRadScaleInc="-374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AB20E-0147-4DCF-A39C-77FF7E8B254A}" type="pres">
      <dgm:prSet presAssocID="{132F935F-E5B2-4CD9-9798-43D2C311959C}" presName="spNode" presStyleCnt="0"/>
      <dgm:spPr/>
    </dgm:pt>
    <dgm:pt modelId="{2244D4C7-9193-4B2C-B054-1341DD0421A4}" type="pres">
      <dgm:prSet presAssocID="{2408FDB1-E582-4307-ACBA-0E023308B39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7B7791D7-CF50-44FE-9BCD-ED6F33186FBC}" type="pres">
      <dgm:prSet presAssocID="{A88E322C-C062-4E0C-B681-A2D7948EFDA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96BCB-5D32-493C-B580-548AD7A40A50}" type="pres">
      <dgm:prSet presAssocID="{A88E322C-C062-4E0C-B681-A2D7948EFDAF}" presName="spNode" presStyleCnt="0"/>
      <dgm:spPr/>
    </dgm:pt>
    <dgm:pt modelId="{A2E60A5D-7DFB-49F6-AD3C-58552BB6F36F}" type="pres">
      <dgm:prSet presAssocID="{8D18B135-B151-480D-9B23-4D27C922046C}" presName="sibTrans" presStyleLbl="sibTrans1D1" presStyleIdx="3" presStyleCnt="5"/>
      <dgm:spPr/>
      <dgm:t>
        <a:bodyPr/>
        <a:lstStyle/>
        <a:p>
          <a:endParaRPr lang="ru-RU"/>
        </a:p>
      </dgm:t>
    </dgm:pt>
    <dgm:pt modelId="{94BA9B90-FE05-4C82-9AEE-3F077D81D7B0}" type="pres">
      <dgm:prSet presAssocID="{5312F1C3-1349-49F8-BB25-3BF295512170}" presName="node" presStyleLbl="node1" presStyleIdx="4" presStyleCnt="5" custRadScaleRad="16105" custRadScaleInc="565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DDD85-8C2D-4D64-B3D5-8C52D66E22FE}" type="pres">
      <dgm:prSet presAssocID="{5312F1C3-1349-49F8-BB25-3BF295512170}" presName="spNode" presStyleCnt="0"/>
      <dgm:spPr/>
    </dgm:pt>
    <dgm:pt modelId="{D3C0C6C4-B3FB-4CC8-A682-204F30C10556}" type="pres">
      <dgm:prSet presAssocID="{C4E42C96-4450-45DA-8E4C-53966FB15CFF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F04F3146-EDD5-4F29-B34B-44210E9D03DA}" type="presOf" srcId="{5312F1C3-1349-49F8-BB25-3BF295512170}" destId="{94BA9B90-FE05-4C82-9AEE-3F077D81D7B0}" srcOrd="0" destOrd="0" presId="urn:microsoft.com/office/officeart/2005/8/layout/cycle6"/>
    <dgm:cxn modelId="{1DD66C49-6911-4761-A10F-AA85E07B218B}" type="presOf" srcId="{9BC240BE-FEF0-4C02-AB01-92A5CE2DC04D}" destId="{8600FF92-326A-4195-A22A-64F43A547EC4}" srcOrd="0" destOrd="0" presId="urn:microsoft.com/office/officeart/2005/8/layout/cycle6"/>
    <dgm:cxn modelId="{92689D2A-1D29-4118-9D1B-122E842290B1}" type="presOf" srcId="{4F873541-0C65-48A4-92FB-74BBA01C5D5B}" destId="{271E73AC-7A03-414C-9B51-B7F272B82175}" srcOrd="0" destOrd="0" presId="urn:microsoft.com/office/officeart/2005/8/layout/cycle6"/>
    <dgm:cxn modelId="{ABB5282D-5DC2-486E-8633-7995C7B423A9}" type="presOf" srcId="{3D982F59-CCFB-48E5-A40A-12D04F073651}" destId="{C1BAFA6F-4666-4FC2-A796-FBD80C8E34FE}" srcOrd="0" destOrd="0" presId="urn:microsoft.com/office/officeart/2005/8/layout/cycle6"/>
    <dgm:cxn modelId="{3BDE044A-8C14-4CD4-B2AB-26A788D54271}" type="presOf" srcId="{284479AC-5872-4C3B-9988-87074D59EA34}" destId="{4D07A047-1EFF-47C2-922D-C540679B7CB2}" srcOrd="0" destOrd="0" presId="urn:microsoft.com/office/officeart/2005/8/layout/cycle6"/>
    <dgm:cxn modelId="{B5416B7F-39A2-43B9-B7BF-8B50EC5B0200}" srcId="{284479AC-5872-4C3B-9988-87074D59EA34}" destId="{A88E322C-C062-4E0C-B681-A2D7948EFDAF}" srcOrd="3" destOrd="0" parTransId="{EEFC1441-23B8-41B3-9105-90177CDD8DA6}" sibTransId="{8D18B135-B151-480D-9B23-4D27C922046C}"/>
    <dgm:cxn modelId="{1DABDC07-68EF-440C-821D-B8A2DD5B8A1C}" type="presOf" srcId="{A88E322C-C062-4E0C-B681-A2D7948EFDAF}" destId="{7B7791D7-CF50-44FE-9BCD-ED6F33186FBC}" srcOrd="0" destOrd="0" presId="urn:microsoft.com/office/officeart/2005/8/layout/cycle6"/>
    <dgm:cxn modelId="{CDC027C5-4911-4883-B2FE-ADD75EF813C8}" srcId="{284479AC-5872-4C3B-9988-87074D59EA34}" destId="{132F935F-E5B2-4CD9-9798-43D2C311959C}" srcOrd="2" destOrd="0" parTransId="{5DB3D8C6-35A2-4F90-BB48-274326B80F80}" sibTransId="{2408FDB1-E582-4307-ACBA-0E023308B394}"/>
    <dgm:cxn modelId="{44856EA9-8301-4A39-88C6-DE4AF3BA3F45}" type="presOf" srcId="{132F935F-E5B2-4CD9-9798-43D2C311959C}" destId="{C8B2CA89-6CD0-43B2-9CB8-1EABA5FB1500}" srcOrd="0" destOrd="0" presId="urn:microsoft.com/office/officeart/2005/8/layout/cycle6"/>
    <dgm:cxn modelId="{60E5EA01-6117-4A1B-8997-61EB85701C5D}" srcId="{284479AC-5872-4C3B-9988-87074D59EA34}" destId="{3D982F59-CCFB-48E5-A40A-12D04F073651}" srcOrd="1" destOrd="0" parTransId="{B745266B-667E-4D3D-BBFB-EEE4BB9890FF}" sibTransId="{FFDCA005-D214-4CE4-AEF5-077424BD14E1}"/>
    <dgm:cxn modelId="{827775B3-4925-42F2-96BC-BDB1EFFEB8CC}" type="presOf" srcId="{2408FDB1-E582-4307-ACBA-0E023308B394}" destId="{2244D4C7-9193-4B2C-B054-1341DD0421A4}" srcOrd="0" destOrd="0" presId="urn:microsoft.com/office/officeart/2005/8/layout/cycle6"/>
    <dgm:cxn modelId="{7A3C9F07-9F19-45A7-8EA4-4F5C02B1AE99}" type="presOf" srcId="{8D18B135-B151-480D-9B23-4D27C922046C}" destId="{A2E60A5D-7DFB-49F6-AD3C-58552BB6F36F}" srcOrd="0" destOrd="0" presId="urn:microsoft.com/office/officeart/2005/8/layout/cycle6"/>
    <dgm:cxn modelId="{67C61D7E-578F-498B-90A4-C7B7E558AD02}" srcId="{284479AC-5872-4C3B-9988-87074D59EA34}" destId="{5312F1C3-1349-49F8-BB25-3BF295512170}" srcOrd="4" destOrd="0" parTransId="{8CC64878-99BC-4C88-AEF8-C7BDB252351E}" sibTransId="{C4E42C96-4450-45DA-8E4C-53966FB15CFF}"/>
    <dgm:cxn modelId="{B87996A3-7FA2-4271-957C-7F1F7B55335A}" type="presOf" srcId="{FFDCA005-D214-4CE4-AEF5-077424BD14E1}" destId="{1F8FFBBB-96B3-4F6D-AF66-EA7C610F0DFB}" srcOrd="0" destOrd="0" presId="urn:microsoft.com/office/officeart/2005/8/layout/cycle6"/>
    <dgm:cxn modelId="{DEF300EE-EA9C-405B-A167-2E23C903395B}" srcId="{284479AC-5872-4C3B-9988-87074D59EA34}" destId="{9BC240BE-FEF0-4C02-AB01-92A5CE2DC04D}" srcOrd="0" destOrd="0" parTransId="{C76B8EF1-1B8C-4F90-8064-CA199D9DAD0F}" sibTransId="{4F873541-0C65-48A4-92FB-74BBA01C5D5B}"/>
    <dgm:cxn modelId="{20ADFA93-0D0D-4264-957C-7DECA2842B61}" type="presOf" srcId="{C4E42C96-4450-45DA-8E4C-53966FB15CFF}" destId="{D3C0C6C4-B3FB-4CC8-A682-204F30C10556}" srcOrd="0" destOrd="0" presId="urn:microsoft.com/office/officeart/2005/8/layout/cycle6"/>
    <dgm:cxn modelId="{888931D9-A3B6-41E9-A69A-CB333A3F7A45}" type="presParOf" srcId="{4D07A047-1EFF-47C2-922D-C540679B7CB2}" destId="{8600FF92-326A-4195-A22A-64F43A547EC4}" srcOrd="0" destOrd="0" presId="urn:microsoft.com/office/officeart/2005/8/layout/cycle6"/>
    <dgm:cxn modelId="{8DD39032-2901-4037-890B-D368A9146CB6}" type="presParOf" srcId="{4D07A047-1EFF-47C2-922D-C540679B7CB2}" destId="{13BEAD62-239D-4500-9E80-750C2FC8B171}" srcOrd="1" destOrd="0" presId="urn:microsoft.com/office/officeart/2005/8/layout/cycle6"/>
    <dgm:cxn modelId="{CBA5EC20-B290-4FE7-A79A-67C5A0E233C8}" type="presParOf" srcId="{4D07A047-1EFF-47C2-922D-C540679B7CB2}" destId="{271E73AC-7A03-414C-9B51-B7F272B82175}" srcOrd="2" destOrd="0" presId="urn:microsoft.com/office/officeart/2005/8/layout/cycle6"/>
    <dgm:cxn modelId="{A66CCA32-C705-465E-9844-67CD4C706BBC}" type="presParOf" srcId="{4D07A047-1EFF-47C2-922D-C540679B7CB2}" destId="{C1BAFA6F-4666-4FC2-A796-FBD80C8E34FE}" srcOrd="3" destOrd="0" presId="urn:microsoft.com/office/officeart/2005/8/layout/cycle6"/>
    <dgm:cxn modelId="{60988F1F-D856-4C0A-9DA8-A56137E4FB5C}" type="presParOf" srcId="{4D07A047-1EFF-47C2-922D-C540679B7CB2}" destId="{DB852C5B-8A70-4B72-8752-FE3CC3259928}" srcOrd="4" destOrd="0" presId="urn:microsoft.com/office/officeart/2005/8/layout/cycle6"/>
    <dgm:cxn modelId="{5175E756-5846-46B7-A3FD-E18C6792F873}" type="presParOf" srcId="{4D07A047-1EFF-47C2-922D-C540679B7CB2}" destId="{1F8FFBBB-96B3-4F6D-AF66-EA7C610F0DFB}" srcOrd="5" destOrd="0" presId="urn:microsoft.com/office/officeart/2005/8/layout/cycle6"/>
    <dgm:cxn modelId="{B0E6386F-CC7F-42C4-8699-CB2B97B4A2A0}" type="presParOf" srcId="{4D07A047-1EFF-47C2-922D-C540679B7CB2}" destId="{C8B2CA89-6CD0-43B2-9CB8-1EABA5FB1500}" srcOrd="6" destOrd="0" presId="urn:microsoft.com/office/officeart/2005/8/layout/cycle6"/>
    <dgm:cxn modelId="{F2F6C2F5-1713-40BF-A35F-F183574F25C4}" type="presParOf" srcId="{4D07A047-1EFF-47C2-922D-C540679B7CB2}" destId="{5E3AB20E-0147-4DCF-A39C-77FF7E8B254A}" srcOrd="7" destOrd="0" presId="urn:microsoft.com/office/officeart/2005/8/layout/cycle6"/>
    <dgm:cxn modelId="{26C8E048-2712-4330-A6C9-FB46CE7DBB68}" type="presParOf" srcId="{4D07A047-1EFF-47C2-922D-C540679B7CB2}" destId="{2244D4C7-9193-4B2C-B054-1341DD0421A4}" srcOrd="8" destOrd="0" presId="urn:microsoft.com/office/officeart/2005/8/layout/cycle6"/>
    <dgm:cxn modelId="{DA66996A-72AC-4ABC-85A0-B051EFAB265C}" type="presParOf" srcId="{4D07A047-1EFF-47C2-922D-C540679B7CB2}" destId="{7B7791D7-CF50-44FE-9BCD-ED6F33186FBC}" srcOrd="9" destOrd="0" presId="urn:microsoft.com/office/officeart/2005/8/layout/cycle6"/>
    <dgm:cxn modelId="{E65DECF3-FF8C-431B-B02F-7E6D93F6028B}" type="presParOf" srcId="{4D07A047-1EFF-47C2-922D-C540679B7CB2}" destId="{18496BCB-5D32-493C-B580-548AD7A40A50}" srcOrd="10" destOrd="0" presId="urn:microsoft.com/office/officeart/2005/8/layout/cycle6"/>
    <dgm:cxn modelId="{9A6E203D-8CA8-4A34-B333-E7BE73ED1E3C}" type="presParOf" srcId="{4D07A047-1EFF-47C2-922D-C540679B7CB2}" destId="{A2E60A5D-7DFB-49F6-AD3C-58552BB6F36F}" srcOrd="11" destOrd="0" presId="urn:microsoft.com/office/officeart/2005/8/layout/cycle6"/>
    <dgm:cxn modelId="{CC04CA11-B8C5-4899-8C18-1020CB8AF015}" type="presParOf" srcId="{4D07A047-1EFF-47C2-922D-C540679B7CB2}" destId="{94BA9B90-FE05-4C82-9AEE-3F077D81D7B0}" srcOrd="12" destOrd="0" presId="urn:microsoft.com/office/officeart/2005/8/layout/cycle6"/>
    <dgm:cxn modelId="{E6906BAE-F47F-4C63-867D-E1DC9575870A}" type="presParOf" srcId="{4D07A047-1EFF-47C2-922D-C540679B7CB2}" destId="{552DDD85-8C2D-4D64-B3D5-8C52D66E22FE}" srcOrd="13" destOrd="0" presId="urn:microsoft.com/office/officeart/2005/8/layout/cycle6"/>
    <dgm:cxn modelId="{0B82A6F6-CF6C-402B-9765-CF89E0D9CFAA}" type="presParOf" srcId="{4D07A047-1EFF-47C2-922D-C540679B7CB2}" destId="{D3C0C6C4-B3FB-4CC8-A682-204F30C1055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4A259D-D637-444C-B335-8F1396FC8359}" type="doc">
      <dgm:prSet loTypeId="urn:microsoft.com/office/officeart/2005/8/layout/vList4#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EA8F42D-6986-470E-873D-ADAEB2288DEA}">
      <dgm:prSet phldrT="[Текст]"/>
      <dgm:spPr/>
      <dgm:t>
        <a:bodyPr/>
        <a:lstStyle/>
        <a:p>
          <a:r>
            <a:rPr lang="ru-RU" dirty="0" smtClean="0">
              <a:solidFill>
                <a:srgbClr val="0000CC"/>
              </a:solidFill>
            </a:rPr>
            <a:t>Высокий психологический климат-68%</a:t>
          </a:r>
          <a:endParaRPr lang="ru-RU" dirty="0">
            <a:solidFill>
              <a:srgbClr val="0000CC"/>
            </a:solidFill>
          </a:endParaRPr>
        </a:p>
      </dgm:t>
    </dgm:pt>
    <dgm:pt modelId="{490F355D-45E5-4C2F-8723-F5FAEE1B3BB3}" type="parTrans" cxnId="{D22AC45B-3882-470F-8113-0338EBECEF94}">
      <dgm:prSet/>
      <dgm:spPr/>
      <dgm:t>
        <a:bodyPr/>
        <a:lstStyle/>
        <a:p>
          <a:endParaRPr lang="ru-RU"/>
        </a:p>
      </dgm:t>
    </dgm:pt>
    <dgm:pt modelId="{0C64903F-8FD8-4806-BF48-43E0ACF651ED}" type="sibTrans" cxnId="{D22AC45B-3882-470F-8113-0338EBECEF94}">
      <dgm:prSet/>
      <dgm:spPr/>
      <dgm:t>
        <a:bodyPr/>
        <a:lstStyle/>
        <a:p>
          <a:endParaRPr lang="ru-RU"/>
        </a:p>
      </dgm:t>
    </dgm:pt>
    <dgm:pt modelId="{36AA0A80-ABC6-4CD8-9D63-AEF69806F3D3}">
      <dgm:prSet phldrT="[Текст]"/>
      <dgm:spPr/>
      <dgm:t>
        <a:bodyPr/>
        <a:lstStyle/>
        <a:p>
          <a:r>
            <a:rPr lang="ru-RU" dirty="0" smtClean="0">
              <a:solidFill>
                <a:srgbClr val="0000CC"/>
              </a:solidFill>
            </a:rPr>
            <a:t>Низкий психологический климат-0%</a:t>
          </a:r>
          <a:endParaRPr lang="ru-RU" dirty="0">
            <a:solidFill>
              <a:srgbClr val="0000CC"/>
            </a:solidFill>
          </a:endParaRPr>
        </a:p>
      </dgm:t>
    </dgm:pt>
    <dgm:pt modelId="{141997F7-5C2C-499F-B937-883D6E85C624}" type="parTrans" cxnId="{4EB36AB0-A29E-4486-B231-1AFCC0AB87EA}">
      <dgm:prSet/>
      <dgm:spPr/>
      <dgm:t>
        <a:bodyPr/>
        <a:lstStyle/>
        <a:p>
          <a:endParaRPr lang="ru-RU"/>
        </a:p>
      </dgm:t>
    </dgm:pt>
    <dgm:pt modelId="{26BB8240-D0E9-4D94-94A7-951FAC12A5AF}" type="sibTrans" cxnId="{4EB36AB0-A29E-4486-B231-1AFCC0AB87EA}">
      <dgm:prSet/>
      <dgm:spPr/>
      <dgm:t>
        <a:bodyPr/>
        <a:lstStyle/>
        <a:p>
          <a:endParaRPr lang="ru-RU"/>
        </a:p>
      </dgm:t>
    </dgm:pt>
    <dgm:pt modelId="{7ADCB38C-A3BD-4994-AC8C-60DB01CDC203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rgbClr val="0000CC"/>
              </a:solidFill>
            </a:rPr>
            <a:t>Безразличное отношение-32%</a:t>
          </a:r>
          <a:endParaRPr lang="ru-RU" dirty="0">
            <a:solidFill>
              <a:srgbClr val="0000CC"/>
            </a:solidFill>
          </a:endParaRPr>
        </a:p>
      </dgm:t>
    </dgm:pt>
    <dgm:pt modelId="{681F58CB-46DB-46CC-A159-0A1C25C4B99B}" type="sibTrans" cxnId="{85CE316F-D5B4-4C8C-A82D-B6F17FBAB1B8}">
      <dgm:prSet/>
      <dgm:spPr/>
      <dgm:t>
        <a:bodyPr/>
        <a:lstStyle/>
        <a:p>
          <a:endParaRPr lang="ru-RU"/>
        </a:p>
      </dgm:t>
    </dgm:pt>
    <dgm:pt modelId="{82820821-61DE-45B0-91E0-5801B78F84AE}" type="parTrans" cxnId="{85CE316F-D5B4-4C8C-A82D-B6F17FBAB1B8}">
      <dgm:prSet/>
      <dgm:spPr/>
      <dgm:t>
        <a:bodyPr/>
        <a:lstStyle/>
        <a:p>
          <a:endParaRPr lang="ru-RU"/>
        </a:p>
      </dgm:t>
    </dgm:pt>
    <dgm:pt modelId="{91D60940-66E1-442F-BA39-27A7936D2074}" type="pres">
      <dgm:prSet presAssocID="{904A259D-D637-444C-B335-8F1396FC835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219789-8A1E-46E1-A450-A6CD5C2A7BEF}" type="pres">
      <dgm:prSet presAssocID="{7ADCB38C-A3BD-4994-AC8C-60DB01CDC203}" presName="comp" presStyleCnt="0"/>
      <dgm:spPr/>
    </dgm:pt>
    <dgm:pt modelId="{C8384690-F6E2-4EE9-B2BD-AC9108966600}" type="pres">
      <dgm:prSet presAssocID="{7ADCB38C-A3BD-4994-AC8C-60DB01CDC203}" presName="box" presStyleLbl="node1" presStyleIdx="0" presStyleCnt="3"/>
      <dgm:spPr/>
      <dgm:t>
        <a:bodyPr/>
        <a:lstStyle/>
        <a:p>
          <a:endParaRPr lang="ru-RU"/>
        </a:p>
      </dgm:t>
    </dgm:pt>
    <dgm:pt modelId="{E2DB0112-E2B8-4019-A33D-C428206D0E59}" type="pres">
      <dgm:prSet presAssocID="{7ADCB38C-A3BD-4994-AC8C-60DB01CDC203}" presName="img" presStyleLbl="fgImgPlace1" presStyleIdx="0" presStyleCnt="3" custLinFactX="49533" custLinFactY="152179" custLinFactNeighborX="100000" custLinFactNeighborY="2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376B303-4B69-4025-A2FF-86BE4BA96B28}" type="pres">
      <dgm:prSet presAssocID="{7ADCB38C-A3BD-4994-AC8C-60DB01CDC20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D42F5-C56C-4EE2-8F5C-1447EE03A047}" type="pres">
      <dgm:prSet presAssocID="{681F58CB-46DB-46CC-A159-0A1C25C4B99B}" presName="spacer" presStyleCnt="0"/>
      <dgm:spPr/>
    </dgm:pt>
    <dgm:pt modelId="{20D567D7-C5F3-4C08-9965-D8E6065356EE}" type="pres">
      <dgm:prSet presAssocID="{4EA8F42D-6986-470E-873D-ADAEB2288DEA}" presName="comp" presStyleCnt="0"/>
      <dgm:spPr/>
    </dgm:pt>
    <dgm:pt modelId="{D1DE33B9-8057-434B-B403-36C855BB355C}" type="pres">
      <dgm:prSet presAssocID="{4EA8F42D-6986-470E-873D-ADAEB2288DEA}" presName="box" presStyleLbl="node1" presStyleIdx="1" presStyleCnt="3"/>
      <dgm:spPr/>
      <dgm:t>
        <a:bodyPr/>
        <a:lstStyle/>
        <a:p>
          <a:endParaRPr lang="ru-RU"/>
        </a:p>
      </dgm:t>
    </dgm:pt>
    <dgm:pt modelId="{CE9418E8-EC0E-446A-A6B2-AA3704960AF1}" type="pres">
      <dgm:prSet presAssocID="{4EA8F42D-6986-470E-873D-ADAEB2288DEA}" presName="img" presStyleLbl="fgImgPlace1" presStyleIdx="1" presStyleCnt="3" custLinFactY="45271" custLinFactNeighborX="-3590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F558864-54DB-417D-855C-1BA13BFF996F}" type="pres">
      <dgm:prSet presAssocID="{4EA8F42D-6986-470E-873D-ADAEB2288DE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82FF1-6258-4D79-8008-F0A981010ADF}" type="pres">
      <dgm:prSet presAssocID="{0C64903F-8FD8-4806-BF48-43E0ACF651ED}" presName="spacer" presStyleCnt="0"/>
      <dgm:spPr/>
    </dgm:pt>
    <dgm:pt modelId="{301EE2FB-EB1A-401F-B856-5C18733277ED}" type="pres">
      <dgm:prSet presAssocID="{36AA0A80-ABC6-4CD8-9D63-AEF69806F3D3}" presName="comp" presStyleCnt="0"/>
      <dgm:spPr/>
    </dgm:pt>
    <dgm:pt modelId="{ACF90FF5-1188-4AB4-8CDD-ECE3C0E0119A}" type="pres">
      <dgm:prSet presAssocID="{36AA0A80-ABC6-4CD8-9D63-AEF69806F3D3}" presName="box" presStyleLbl="node1" presStyleIdx="2" presStyleCnt="3" custLinFactNeighborX="8876" custLinFactNeighborY="16217"/>
      <dgm:spPr/>
      <dgm:t>
        <a:bodyPr/>
        <a:lstStyle/>
        <a:p>
          <a:endParaRPr lang="ru-RU"/>
        </a:p>
      </dgm:t>
    </dgm:pt>
    <dgm:pt modelId="{A8F14A7F-0C41-49FA-BC44-0A96BB02B254}" type="pres">
      <dgm:prSet presAssocID="{36AA0A80-ABC6-4CD8-9D63-AEF69806F3D3}" presName="img" presStyleLbl="fgImgPlace1" presStyleIdx="2" presStyleCnt="3" custLinFactNeighborX="785" custLinFactNeighborY="140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68D7AE-9571-4558-9137-DAF827EE6F25}" type="pres">
      <dgm:prSet presAssocID="{36AA0A80-ABC6-4CD8-9D63-AEF69806F3D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257F6C-4729-4462-AB2D-F36CD2175615}" type="presOf" srcId="{4EA8F42D-6986-470E-873D-ADAEB2288DEA}" destId="{D1DE33B9-8057-434B-B403-36C855BB355C}" srcOrd="0" destOrd="0" presId="urn:microsoft.com/office/officeart/2005/8/layout/vList4#1"/>
    <dgm:cxn modelId="{C53475BF-39C2-4301-A2F4-3D4C46C6AB8E}" type="presOf" srcId="{7ADCB38C-A3BD-4994-AC8C-60DB01CDC203}" destId="{C8384690-F6E2-4EE9-B2BD-AC9108966600}" srcOrd="0" destOrd="0" presId="urn:microsoft.com/office/officeart/2005/8/layout/vList4#1"/>
    <dgm:cxn modelId="{DDC5EBA8-3CC5-4F1A-84E2-BE6EAD9FE28C}" type="presOf" srcId="{36AA0A80-ABC6-4CD8-9D63-AEF69806F3D3}" destId="{ACF90FF5-1188-4AB4-8CDD-ECE3C0E0119A}" srcOrd="0" destOrd="0" presId="urn:microsoft.com/office/officeart/2005/8/layout/vList4#1"/>
    <dgm:cxn modelId="{9C3DD871-29E3-4F13-9501-2470C76E07DB}" type="presOf" srcId="{36AA0A80-ABC6-4CD8-9D63-AEF69806F3D3}" destId="{F568D7AE-9571-4558-9137-DAF827EE6F25}" srcOrd="1" destOrd="0" presId="urn:microsoft.com/office/officeart/2005/8/layout/vList4#1"/>
    <dgm:cxn modelId="{ABF080F5-F42D-475A-A9FD-4FB0FB41155C}" type="presOf" srcId="{7ADCB38C-A3BD-4994-AC8C-60DB01CDC203}" destId="{F376B303-4B69-4025-A2FF-86BE4BA96B28}" srcOrd="1" destOrd="0" presId="urn:microsoft.com/office/officeart/2005/8/layout/vList4#1"/>
    <dgm:cxn modelId="{4EB36AB0-A29E-4486-B231-1AFCC0AB87EA}" srcId="{904A259D-D637-444C-B335-8F1396FC8359}" destId="{36AA0A80-ABC6-4CD8-9D63-AEF69806F3D3}" srcOrd="2" destOrd="0" parTransId="{141997F7-5C2C-499F-B937-883D6E85C624}" sibTransId="{26BB8240-D0E9-4D94-94A7-951FAC12A5AF}"/>
    <dgm:cxn modelId="{3827354E-26D7-4EA4-AA81-59B9FD08B9EF}" type="presOf" srcId="{904A259D-D637-444C-B335-8F1396FC8359}" destId="{91D60940-66E1-442F-BA39-27A7936D2074}" srcOrd="0" destOrd="0" presId="urn:microsoft.com/office/officeart/2005/8/layout/vList4#1"/>
    <dgm:cxn modelId="{85CE316F-D5B4-4C8C-A82D-B6F17FBAB1B8}" srcId="{904A259D-D637-444C-B335-8F1396FC8359}" destId="{7ADCB38C-A3BD-4994-AC8C-60DB01CDC203}" srcOrd="0" destOrd="0" parTransId="{82820821-61DE-45B0-91E0-5801B78F84AE}" sibTransId="{681F58CB-46DB-46CC-A159-0A1C25C4B99B}"/>
    <dgm:cxn modelId="{D0233E87-631D-4273-BC72-C7A657AC0225}" type="presOf" srcId="{4EA8F42D-6986-470E-873D-ADAEB2288DEA}" destId="{8F558864-54DB-417D-855C-1BA13BFF996F}" srcOrd="1" destOrd="0" presId="urn:microsoft.com/office/officeart/2005/8/layout/vList4#1"/>
    <dgm:cxn modelId="{D22AC45B-3882-470F-8113-0338EBECEF94}" srcId="{904A259D-D637-444C-B335-8F1396FC8359}" destId="{4EA8F42D-6986-470E-873D-ADAEB2288DEA}" srcOrd="1" destOrd="0" parTransId="{490F355D-45E5-4C2F-8723-F5FAEE1B3BB3}" sibTransId="{0C64903F-8FD8-4806-BF48-43E0ACF651ED}"/>
    <dgm:cxn modelId="{31E88F67-8981-4856-8501-64F17462FBA0}" type="presParOf" srcId="{91D60940-66E1-442F-BA39-27A7936D2074}" destId="{C6219789-8A1E-46E1-A450-A6CD5C2A7BEF}" srcOrd="0" destOrd="0" presId="urn:microsoft.com/office/officeart/2005/8/layout/vList4#1"/>
    <dgm:cxn modelId="{6D976103-EC14-4B79-924F-4B8F974AEF83}" type="presParOf" srcId="{C6219789-8A1E-46E1-A450-A6CD5C2A7BEF}" destId="{C8384690-F6E2-4EE9-B2BD-AC9108966600}" srcOrd="0" destOrd="0" presId="urn:microsoft.com/office/officeart/2005/8/layout/vList4#1"/>
    <dgm:cxn modelId="{3269630B-09EF-4F0B-A562-426D0AFF8CDA}" type="presParOf" srcId="{C6219789-8A1E-46E1-A450-A6CD5C2A7BEF}" destId="{E2DB0112-E2B8-4019-A33D-C428206D0E59}" srcOrd="1" destOrd="0" presId="urn:microsoft.com/office/officeart/2005/8/layout/vList4#1"/>
    <dgm:cxn modelId="{BFAE99C8-7EA5-4BDD-A27C-AA8BEFCEB83E}" type="presParOf" srcId="{C6219789-8A1E-46E1-A450-A6CD5C2A7BEF}" destId="{F376B303-4B69-4025-A2FF-86BE4BA96B28}" srcOrd="2" destOrd="0" presId="urn:microsoft.com/office/officeart/2005/8/layout/vList4#1"/>
    <dgm:cxn modelId="{1BDB9D83-43B1-411C-ADFD-272FAF583AAA}" type="presParOf" srcId="{91D60940-66E1-442F-BA39-27A7936D2074}" destId="{921D42F5-C56C-4EE2-8F5C-1447EE03A047}" srcOrd="1" destOrd="0" presId="urn:microsoft.com/office/officeart/2005/8/layout/vList4#1"/>
    <dgm:cxn modelId="{8BC6B46D-55B5-47C7-B194-169E42B2A084}" type="presParOf" srcId="{91D60940-66E1-442F-BA39-27A7936D2074}" destId="{20D567D7-C5F3-4C08-9965-D8E6065356EE}" srcOrd="2" destOrd="0" presId="urn:microsoft.com/office/officeart/2005/8/layout/vList4#1"/>
    <dgm:cxn modelId="{F63C7023-C0EE-4F2A-88E4-50BFC9467330}" type="presParOf" srcId="{20D567D7-C5F3-4C08-9965-D8E6065356EE}" destId="{D1DE33B9-8057-434B-B403-36C855BB355C}" srcOrd="0" destOrd="0" presId="urn:microsoft.com/office/officeart/2005/8/layout/vList4#1"/>
    <dgm:cxn modelId="{DD8EE6DB-A8DF-4CEA-84ED-6BC5FDB13E73}" type="presParOf" srcId="{20D567D7-C5F3-4C08-9965-D8E6065356EE}" destId="{CE9418E8-EC0E-446A-A6B2-AA3704960AF1}" srcOrd="1" destOrd="0" presId="urn:microsoft.com/office/officeart/2005/8/layout/vList4#1"/>
    <dgm:cxn modelId="{814773A4-2A84-4D71-AEBD-4E01567A1156}" type="presParOf" srcId="{20D567D7-C5F3-4C08-9965-D8E6065356EE}" destId="{8F558864-54DB-417D-855C-1BA13BFF996F}" srcOrd="2" destOrd="0" presId="urn:microsoft.com/office/officeart/2005/8/layout/vList4#1"/>
    <dgm:cxn modelId="{5E69FEE0-68E6-49FD-8783-1A16FA63E1B8}" type="presParOf" srcId="{91D60940-66E1-442F-BA39-27A7936D2074}" destId="{33382FF1-6258-4D79-8008-F0A981010ADF}" srcOrd="3" destOrd="0" presId="urn:microsoft.com/office/officeart/2005/8/layout/vList4#1"/>
    <dgm:cxn modelId="{70888A17-8866-430C-AB32-18A017B2061A}" type="presParOf" srcId="{91D60940-66E1-442F-BA39-27A7936D2074}" destId="{301EE2FB-EB1A-401F-B856-5C18733277ED}" srcOrd="4" destOrd="0" presId="urn:microsoft.com/office/officeart/2005/8/layout/vList4#1"/>
    <dgm:cxn modelId="{994E1178-7C01-4931-899F-F365922D68E8}" type="presParOf" srcId="{301EE2FB-EB1A-401F-B856-5C18733277ED}" destId="{ACF90FF5-1188-4AB4-8CDD-ECE3C0E0119A}" srcOrd="0" destOrd="0" presId="urn:microsoft.com/office/officeart/2005/8/layout/vList4#1"/>
    <dgm:cxn modelId="{EBC03536-D4AA-42F1-A639-A3B9024525CD}" type="presParOf" srcId="{301EE2FB-EB1A-401F-B856-5C18733277ED}" destId="{A8F14A7F-0C41-49FA-BC44-0A96BB02B254}" srcOrd="1" destOrd="0" presId="urn:microsoft.com/office/officeart/2005/8/layout/vList4#1"/>
    <dgm:cxn modelId="{7314E320-5489-4B94-9463-7120B3FA1C40}" type="presParOf" srcId="{301EE2FB-EB1A-401F-B856-5C18733277ED}" destId="{F568D7AE-9571-4558-9137-DAF827EE6F2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0FF92-326A-4195-A22A-64F43A547EC4}">
      <dsp:nvSpPr>
        <dsp:cNvPr id="0" name=""/>
        <dsp:cNvSpPr/>
      </dsp:nvSpPr>
      <dsp:spPr>
        <a:xfrm>
          <a:off x="0" y="792091"/>
          <a:ext cx="1669785" cy="1085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solidFill>
                <a:schemeClr val="accent2">
                  <a:lumMod val="50000"/>
                </a:schemeClr>
              </a:solidFill>
            </a:rPr>
            <a:t>5-А класс - классный руководитель  Гоманенко А.С</a:t>
          </a:r>
          <a:endParaRPr lang="ru-RU" sz="1500" b="1" kern="1200" dirty="0" smtClean="0">
            <a:solidFill>
              <a:schemeClr val="accent2">
                <a:lumMod val="50000"/>
              </a:schemeClr>
            </a:solidFill>
          </a:endParaRPr>
        </a:p>
      </dsp:txBody>
      <dsp:txXfrm>
        <a:off x="52983" y="845074"/>
        <a:ext cx="1563819" cy="979394"/>
      </dsp:txXfrm>
    </dsp:sp>
    <dsp:sp modelId="{271E73AC-7A03-414C-9B51-B7F272B82175}">
      <dsp:nvSpPr>
        <dsp:cNvPr id="0" name=""/>
        <dsp:cNvSpPr/>
      </dsp:nvSpPr>
      <dsp:spPr>
        <a:xfrm>
          <a:off x="-6212" y="674326"/>
          <a:ext cx="4337673" cy="4337673"/>
        </a:xfrm>
        <a:custGeom>
          <a:avLst/>
          <a:gdLst/>
          <a:ahLst/>
          <a:cxnLst/>
          <a:rect l="0" t="0" r="0" b="0"/>
          <a:pathLst>
            <a:path>
              <a:moveTo>
                <a:pt x="1469954" y="115688"/>
              </a:moveTo>
              <a:arcTo wR="2168836" hR="2168836" stAng="15072099" swAng="99979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AFA6F-4666-4FC2-A796-FBD80C8E34FE}">
      <dsp:nvSpPr>
        <dsp:cNvPr id="0" name=""/>
        <dsp:cNvSpPr/>
      </dsp:nvSpPr>
      <dsp:spPr>
        <a:xfrm>
          <a:off x="2088229" y="0"/>
          <a:ext cx="1669785" cy="1085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solidFill>
                <a:schemeClr val="accent2">
                  <a:lumMod val="50000"/>
                </a:schemeClr>
              </a:solidFill>
            </a:rPr>
            <a:t>5-Б класс - классный руководитель  Сафроненко Т.Т.</a:t>
          </a:r>
          <a:endParaRPr lang="ru-RU" sz="1500" b="1" kern="1200" dirty="0" smtClean="0">
            <a:solidFill>
              <a:schemeClr val="accent2">
                <a:lumMod val="50000"/>
              </a:schemeClr>
            </a:solidFill>
          </a:endParaRPr>
        </a:p>
      </dsp:txBody>
      <dsp:txXfrm>
        <a:off x="2141212" y="52983"/>
        <a:ext cx="1563819" cy="979394"/>
      </dsp:txXfrm>
    </dsp:sp>
    <dsp:sp modelId="{1F8FFBBB-96B3-4F6D-AF66-EA7C610F0DFB}">
      <dsp:nvSpPr>
        <dsp:cNvPr id="0" name=""/>
        <dsp:cNvSpPr/>
      </dsp:nvSpPr>
      <dsp:spPr>
        <a:xfrm>
          <a:off x="997790" y="610926"/>
          <a:ext cx="4337673" cy="4337673"/>
        </a:xfrm>
        <a:custGeom>
          <a:avLst/>
          <a:gdLst/>
          <a:ahLst/>
          <a:cxnLst/>
          <a:rect l="0" t="0" r="0" b="0"/>
          <a:pathLst>
            <a:path>
              <a:moveTo>
                <a:pt x="2767253" y="84190"/>
              </a:moveTo>
              <a:arcTo wR="2168836" hR="2168836" stAng="17160996" swAng="114107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B2CA89-6CD0-43B2-9CB8-1EABA5FB1500}">
      <dsp:nvSpPr>
        <dsp:cNvPr id="0" name=""/>
        <dsp:cNvSpPr/>
      </dsp:nvSpPr>
      <dsp:spPr>
        <a:xfrm>
          <a:off x="4126350" y="1008113"/>
          <a:ext cx="1669785" cy="10853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solidFill>
                <a:schemeClr val="accent2">
                  <a:lumMod val="50000"/>
                </a:schemeClr>
              </a:solidFill>
            </a:rPr>
            <a:t>5-В класс - классный руководитель  Гарькуша О.Н.</a:t>
          </a:r>
          <a:endParaRPr lang="ru-RU" sz="1500" b="1" kern="1200" dirty="0" smtClean="0">
            <a:solidFill>
              <a:schemeClr val="accent2">
                <a:lumMod val="50000"/>
              </a:schemeClr>
            </a:solidFill>
          </a:endParaRPr>
        </a:p>
      </dsp:txBody>
      <dsp:txXfrm>
        <a:off x="4179333" y="1061096"/>
        <a:ext cx="1563819" cy="979394"/>
      </dsp:txXfrm>
    </dsp:sp>
    <dsp:sp modelId="{2244D4C7-9193-4B2C-B054-1341DD0421A4}">
      <dsp:nvSpPr>
        <dsp:cNvPr id="0" name=""/>
        <dsp:cNvSpPr/>
      </dsp:nvSpPr>
      <dsp:spPr>
        <a:xfrm>
          <a:off x="1273610" y="1096082"/>
          <a:ext cx="4337673" cy="4337673"/>
        </a:xfrm>
        <a:custGeom>
          <a:avLst/>
          <a:gdLst/>
          <a:ahLst/>
          <a:cxnLst/>
          <a:rect l="0" t="0" r="0" b="0"/>
          <a:pathLst>
            <a:path>
              <a:moveTo>
                <a:pt x="4016367" y="1032842"/>
              </a:moveTo>
              <a:arcTo wR="2168836" hR="2168836" stAng="19704829" swAng="884821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791D7-CF50-44FE-9BCD-ED6F33186FBC}">
      <dsp:nvSpPr>
        <dsp:cNvPr id="0" name=""/>
        <dsp:cNvSpPr/>
      </dsp:nvSpPr>
      <dsp:spPr>
        <a:xfrm>
          <a:off x="788365" y="4285730"/>
          <a:ext cx="1669785" cy="10853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solidFill>
                <a:schemeClr val="accent2">
                  <a:lumMod val="50000"/>
                </a:schemeClr>
              </a:solidFill>
            </a:rPr>
            <a:t>5-Г класс-классный руководитель Шевченко Е.Ю.</a:t>
          </a:r>
          <a:endParaRPr lang="ru-RU" sz="1500" kern="1200" dirty="0" smtClean="0"/>
        </a:p>
      </dsp:txBody>
      <dsp:txXfrm>
        <a:off x="841348" y="4338713"/>
        <a:ext cx="1563819" cy="979394"/>
      </dsp:txXfrm>
    </dsp:sp>
    <dsp:sp modelId="{A2E60A5D-7DFB-49F6-AD3C-58552BB6F36F}">
      <dsp:nvSpPr>
        <dsp:cNvPr id="0" name=""/>
        <dsp:cNvSpPr/>
      </dsp:nvSpPr>
      <dsp:spPr>
        <a:xfrm>
          <a:off x="1864233" y="3048581"/>
          <a:ext cx="4337673" cy="4337673"/>
        </a:xfrm>
        <a:custGeom>
          <a:avLst/>
          <a:gdLst/>
          <a:ahLst/>
          <a:cxnLst/>
          <a:rect l="0" t="0" r="0" b="0"/>
          <a:pathLst>
            <a:path>
              <a:moveTo>
                <a:pt x="214942" y="1227482"/>
              </a:moveTo>
              <a:arcTo wR="2168836" hR="2168836" stAng="12343441" swAng="168272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A9B90-FE05-4C82-9AEE-3F077D81D7B0}">
      <dsp:nvSpPr>
        <dsp:cNvPr id="0" name=""/>
        <dsp:cNvSpPr/>
      </dsp:nvSpPr>
      <dsp:spPr>
        <a:xfrm>
          <a:off x="2376269" y="2376261"/>
          <a:ext cx="1669785" cy="10853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Всего участвовало - 78 учащихся и 78 родителей.</a:t>
          </a:r>
          <a:endParaRPr lang="ru-RU" sz="1500" kern="1200" dirty="0"/>
        </a:p>
      </dsp:txBody>
      <dsp:txXfrm>
        <a:off x="2429252" y="2429244"/>
        <a:ext cx="1563819" cy="979394"/>
      </dsp:txXfrm>
    </dsp:sp>
    <dsp:sp modelId="{D3C0C6C4-B3FB-4CC8-A682-204F30C10556}">
      <dsp:nvSpPr>
        <dsp:cNvPr id="0" name=""/>
        <dsp:cNvSpPr/>
      </dsp:nvSpPr>
      <dsp:spPr>
        <a:xfrm>
          <a:off x="1031103" y="-1807360"/>
          <a:ext cx="4337673" cy="4337673"/>
        </a:xfrm>
        <a:custGeom>
          <a:avLst/>
          <a:gdLst/>
          <a:ahLst/>
          <a:cxnLst/>
          <a:rect l="0" t="0" r="0" b="0"/>
          <a:pathLst>
            <a:path>
              <a:moveTo>
                <a:pt x="1357686" y="4180276"/>
              </a:moveTo>
              <a:arcTo wR="2168836" hR="2168836" stAng="6717760" swAng="140726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84690-F6E2-4EE9-B2BD-AC9108966600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rgbClr val="0000CC"/>
              </a:solidFill>
            </a:rPr>
            <a:t>Безразличное отношение-32%</a:t>
          </a:r>
          <a:endParaRPr lang="ru-RU" sz="3900" kern="1200" dirty="0">
            <a:solidFill>
              <a:srgbClr val="0000CC"/>
            </a:solidFill>
          </a:endParaRPr>
        </a:p>
      </dsp:txBody>
      <dsp:txXfrm>
        <a:off x="1787356" y="0"/>
        <a:ext cx="6442243" cy="1414363"/>
      </dsp:txXfrm>
    </dsp:sp>
    <dsp:sp modelId="{E2DB0112-E2B8-4019-A33D-C428206D0E59}">
      <dsp:nvSpPr>
        <dsp:cNvPr id="0" name=""/>
        <dsp:cNvSpPr/>
      </dsp:nvSpPr>
      <dsp:spPr>
        <a:xfrm>
          <a:off x="2602629" y="3394472"/>
          <a:ext cx="16459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DE33B9-8057-434B-B403-36C855BB355C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rgbClr val="0000CC"/>
              </a:solidFill>
            </a:rPr>
            <a:t>Высокий психологический климат-68%</a:t>
          </a:r>
          <a:endParaRPr lang="ru-RU" sz="3900" kern="1200" dirty="0">
            <a:solidFill>
              <a:srgbClr val="0000CC"/>
            </a:solidFill>
          </a:endParaRPr>
        </a:p>
      </dsp:txBody>
      <dsp:txXfrm>
        <a:off x="1787356" y="1555799"/>
        <a:ext cx="6442243" cy="1414363"/>
      </dsp:txXfrm>
    </dsp:sp>
    <dsp:sp modelId="{CE9418E8-EC0E-446A-A6B2-AA3704960AF1}">
      <dsp:nvSpPr>
        <dsp:cNvPr id="0" name=""/>
        <dsp:cNvSpPr/>
      </dsp:nvSpPr>
      <dsp:spPr>
        <a:xfrm>
          <a:off x="82347" y="3340964"/>
          <a:ext cx="16459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F90FF5-1188-4AB4-8CDD-ECE3C0E0119A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rgbClr val="0000CC"/>
              </a:solidFill>
            </a:rPr>
            <a:t>Низкий психологический климат-0%</a:t>
          </a:r>
          <a:endParaRPr lang="ru-RU" sz="3900" kern="1200" dirty="0">
            <a:solidFill>
              <a:srgbClr val="0000CC"/>
            </a:solidFill>
          </a:endParaRPr>
        </a:p>
      </dsp:txBody>
      <dsp:txXfrm>
        <a:off x="1787356" y="3111599"/>
        <a:ext cx="6442243" cy="1414363"/>
      </dsp:txXfrm>
    </dsp:sp>
    <dsp:sp modelId="{A8F14A7F-0C41-49FA-BC44-0A96BB02B254}">
      <dsp:nvSpPr>
        <dsp:cNvPr id="0" name=""/>
        <dsp:cNvSpPr/>
      </dsp:nvSpPr>
      <dsp:spPr>
        <a:xfrm>
          <a:off x="154356" y="3268955"/>
          <a:ext cx="16459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1B7E8-FB98-45B4-B7CA-6677F5B732E6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39D50-F1B6-40D0-8E1B-9497F5E62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450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92D77-0401-4C33-BDD9-9A92264AA5E7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3EFA6-4BC5-4A0A-A57D-2AA5865F6B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62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6656A9-CDD1-4BA8-A9EA-F586C2644E4A}" type="slidenum">
              <a:rPr lang="ru-RU" altLang="ru-RU" smtClean="0">
                <a:latin typeface="Arial" pitchFamily="34" charset="0"/>
              </a:rPr>
              <a:pPr/>
              <a:t>1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489" y="4722694"/>
            <a:ext cx="4958186" cy="4474131"/>
          </a:xfrm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6656A9-CDD1-4BA8-A9EA-F586C2644E4A}" type="slidenum">
              <a:rPr lang="ru-RU" altLang="ru-RU" smtClean="0">
                <a:latin typeface="Arial" pitchFamily="34" charset="0"/>
              </a:rPr>
              <a:pPr/>
              <a:t>2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489" y="4722694"/>
            <a:ext cx="4958186" cy="4474131"/>
          </a:xfrm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223B-18B7-4C38-9FEA-1D029B1B5D1E}" type="datetime1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E9B7-E598-4E52-807C-8B2370D3B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78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5477-58E9-40D6-B163-9AAC3A480038}" type="datetime1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E9B7-E598-4E52-807C-8B2370D3B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29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1A1D-4683-4B53-AA8E-1FD908108540}" type="datetime1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E9B7-E598-4E52-807C-8B2370D3B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170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13A49-CCF7-47A3-BBFD-8D12347AE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74F8-C25B-489D-9412-F2C8407CC5E3}" type="datetime1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E9B7-E598-4E52-807C-8B2370D3B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6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3DC3-4A02-4759-B2FC-698CB7B61BD6}" type="datetime1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E9B7-E598-4E52-807C-8B2370D3B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08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4E56-84D3-45E9-9F8A-F76101C7E00B}" type="datetime1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E9B7-E598-4E52-807C-8B2370D3B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31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FEA2-949B-4888-8C93-995B2585F037}" type="datetime1">
              <a:rPr lang="ru-RU" smtClean="0"/>
              <a:pPr/>
              <a:t>12.03.2018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E9B7-E598-4E52-807C-8B2370D3B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32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ED7A-2C60-4040-A9FB-B7B2E40AC80F}" type="datetime1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E9B7-E598-4E52-807C-8B2370D3B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15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5505-96BD-4C60-8CD7-C05EA396296A}" type="datetime1">
              <a:rPr lang="ru-RU" smtClean="0"/>
              <a:pPr/>
              <a:t>12.03.2018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E9B7-E598-4E52-807C-8B2370D3B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43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E72D-D0BF-461D-90D5-BCE88B92B626}" type="datetime1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E9B7-E598-4E52-807C-8B2370D3B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63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9A8E-A78D-48FF-9452-122A2685ECFB}" type="datetime1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E9B7-E598-4E52-807C-8B2370D3B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B8001-F72A-469B-A66A-03BD1353082A}" type="datetime1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5E9B7-E598-4E52-807C-8B2370D3B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64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58738" y="0"/>
            <a:ext cx="9085262" cy="6858000"/>
            <a:chOff x="37" y="0"/>
            <a:chExt cx="5723" cy="4320"/>
          </a:xfrm>
        </p:grpSpPr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40" y="400"/>
              <a:ext cx="5720" cy="236"/>
              <a:chOff x="40" y="416"/>
              <a:chExt cx="5760" cy="236"/>
            </a:xfrm>
          </p:grpSpPr>
          <p:sp>
            <p:nvSpPr>
              <p:cNvPr id="2062" name="Rectangle 2"/>
              <p:cNvSpPr>
                <a:spLocks noChangeArrowheads="1"/>
              </p:cNvSpPr>
              <p:nvPr/>
            </p:nvSpPr>
            <p:spPr bwMode="auto">
              <a:xfrm rot="5400000">
                <a:off x="2874" y="-2273"/>
                <a:ext cx="91" cy="5760"/>
              </a:xfrm>
              <a:prstGeom prst="rect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2063" name="Rectangle 3"/>
              <p:cNvSpPr>
                <a:spLocks noChangeArrowheads="1"/>
              </p:cNvSpPr>
              <p:nvPr/>
            </p:nvSpPr>
            <p:spPr bwMode="auto">
              <a:xfrm rot="5400000">
                <a:off x="2874" y="-2418"/>
                <a:ext cx="91" cy="576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CC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</p:grpSp>
        <p:sp>
          <p:nvSpPr>
            <p:cNvPr id="2057" name="Rectangle 4"/>
            <p:cNvSpPr>
              <a:spLocks noChangeArrowheads="1"/>
            </p:cNvSpPr>
            <p:nvPr/>
          </p:nvSpPr>
          <p:spPr bwMode="auto">
            <a:xfrm rot="10800000">
              <a:off x="120" y="0"/>
              <a:ext cx="240" cy="4320"/>
            </a:xfrm>
            <a:prstGeom prst="rect">
              <a:avLst/>
            </a:pr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058" name="Rectangle 6"/>
            <p:cNvSpPr>
              <a:spLocks noChangeArrowheads="1"/>
            </p:cNvSpPr>
            <p:nvPr/>
          </p:nvSpPr>
          <p:spPr bwMode="auto">
            <a:xfrm>
              <a:off x="37" y="425"/>
              <a:ext cx="240" cy="24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00FF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059" name="Rectangle 7"/>
            <p:cNvSpPr>
              <a:spLocks noChangeArrowheads="1"/>
            </p:cNvSpPr>
            <p:nvPr/>
          </p:nvSpPr>
          <p:spPr bwMode="auto">
            <a:xfrm>
              <a:off x="205" y="545"/>
              <a:ext cx="240" cy="24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060" name="Rectangle 8"/>
            <p:cNvSpPr>
              <a:spLocks noChangeArrowheads="1"/>
            </p:cNvSpPr>
            <p:nvPr/>
          </p:nvSpPr>
          <p:spPr bwMode="auto">
            <a:xfrm>
              <a:off x="313" y="371"/>
              <a:ext cx="240" cy="24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00FF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061" name="Rectangle 9"/>
            <p:cNvSpPr>
              <a:spLocks noChangeArrowheads="1"/>
            </p:cNvSpPr>
            <p:nvPr/>
          </p:nvSpPr>
          <p:spPr bwMode="auto">
            <a:xfrm>
              <a:off x="168" y="280"/>
              <a:ext cx="240" cy="24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</p:grpSp>
      <p:pic>
        <p:nvPicPr>
          <p:cNvPr id="2052" name="Picture 13" descr="Рисунок122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399244" flipH="1">
            <a:off x="7716837" y="26988"/>
            <a:ext cx="129540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9" t="2863" r="5179" b="23205"/>
          <a:stretch/>
        </p:blipFill>
        <p:spPr bwMode="auto">
          <a:xfrm>
            <a:off x="539552" y="980728"/>
            <a:ext cx="8352928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2709507" cy="35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979712" y="2348880"/>
            <a:ext cx="616351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Адаптация пятиклассников</a:t>
            </a:r>
          </a:p>
          <a:p>
            <a:pPr algn="ctr"/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к новым условиям обучения</a:t>
            </a:r>
            <a:endParaRPr lang="ru-RU" sz="3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4128" y="4869160"/>
            <a:ext cx="3024336" cy="783193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Педагог-психолог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Захарова Марина Ивановна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1619672" y="5877272"/>
            <a:ext cx="6667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Новобессергеновская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12.03.2018г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pPr algn="l" eaLnBrk="1" hangingPunct="1"/>
            <a:r>
              <a:rPr lang="ru-RU" sz="3200" b="1" dirty="0" smtClean="0">
                <a:solidFill>
                  <a:srgbClr val="0000CC"/>
                </a:solidFill>
              </a:rPr>
              <a:t>ОПРОСНИК         «ОТНОШЕНИЕ К УЧЕБНЫМ ПРЕДМЕТАМ»</a:t>
            </a:r>
            <a:endParaRPr lang="ru-RU" sz="3200" dirty="0" smtClean="0">
              <a:solidFill>
                <a:srgbClr val="0000CC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558922"/>
              </p:ext>
            </p:extLst>
          </p:nvPr>
        </p:nvGraphicFramePr>
        <p:xfrm>
          <a:off x="1403648" y="1340768"/>
          <a:ext cx="6625108" cy="4907863"/>
        </p:xfrm>
        <a:graphic>
          <a:graphicData uri="http://schemas.openxmlformats.org/drawingml/2006/table">
            <a:tbl>
              <a:tblPr/>
              <a:tblGrid>
                <a:gridCol w="579437"/>
                <a:gridCol w="2528888"/>
                <a:gridCol w="1716583"/>
                <a:gridCol w="1800200"/>
              </a:tblGrid>
              <a:tr h="701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Изучаю с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интересом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(нравятся)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Испытываю затруднение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(не нравятся)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45%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Иностранный язык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35%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65%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Физкультура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95%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89888" cy="973138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00CC"/>
                </a:solidFill>
              </a:rPr>
              <a:t>Анкетирование родителей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475656" y="1052736"/>
            <a:ext cx="7560840" cy="2304256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000" dirty="0" smtClean="0"/>
              <a:t>посещают школу с радостью – 80% пятиклассников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dirty="0" smtClean="0"/>
              <a:t> приспособились к режиму средней школы, а также принимают  новый распорядок – 60% учащихся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dirty="0" smtClean="0"/>
              <a:t> не совсем – 40%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dirty="0" smtClean="0"/>
              <a:t>часто делятся своими впечатлениями с родителями – 67%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dirty="0" smtClean="0"/>
              <a:t> иногда – 33%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3714752"/>
            <a:ext cx="574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 вопрос: «Часто ли ребенок жалуется на товарищей по классу, обижается на них?» ответили: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«часто» – 13 %.;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«бывает, но редко» – 67%;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«такого практически не бывает» – 20%.</a:t>
            </a:r>
          </a:p>
        </p:txBody>
      </p:sp>
      <p:pic>
        <p:nvPicPr>
          <p:cNvPr id="5" name="Рисунок 4" descr="agressiya-i-gnev-animatsionnaya-kartinka-00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05064"/>
            <a:ext cx="1760220" cy="2217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11560" y="188639"/>
            <a:ext cx="830384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ru-RU" sz="2400" b="1" dirty="0" smtClean="0">
                <a:solidFill>
                  <a:srgbClr val="800000"/>
                </a:solidFill>
                <a:latin typeface="Comic Sans MS" pitchFamily="66" charset="0"/>
              </a:rPr>
              <a:t>       </a:t>
            </a:r>
            <a:r>
              <a:rPr lang="ru-RU" sz="2400" b="1" u="sng" dirty="0" smtClean="0">
                <a:solidFill>
                  <a:srgbClr val="800000"/>
                </a:solidFill>
                <a:latin typeface="Comic Sans MS" pitchFamily="66" charset="0"/>
              </a:rPr>
              <a:t>Основные </a:t>
            </a:r>
            <a:r>
              <a:rPr lang="ru-RU" sz="2400" b="1" u="sng" dirty="0">
                <a:solidFill>
                  <a:srgbClr val="800000"/>
                </a:solidFill>
                <a:latin typeface="Comic Sans MS" pitchFamily="66" charset="0"/>
              </a:rPr>
              <a:t>задачи развития в 5 классе:</a:t>
            </a:r>
          </a:p>
          <a:p>
            <a:pPr marL="457200" indent="-457200">
              <a:spcBef>
                <a:spcPct val="50000"/>
              </a:spcBef>
            </a:pPr>
            <a:endParaRPr lang="ru-RU" sz="2400" b="1" u="sng" dirty="0">
              <a:solidFill>
                <a:srgbClr val="800000"/>
              </a:solidFill>
              <a:latin typeface="Comic Sans MS" pitchFamily="66" charset="0"/>
            </a:endParaRPr>
          </a:p>
          <a:p>
            <a:pPr marL="457200" indent="-457200" algn="ctr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Comic Sans MS" pitchFamily="66" charset="0"/>
              </a:rPr>
              <a:t>Овладение базовыми школьными знаниями и умениями.</a:t>
            </a:r>
          </a:p>
          <a:p>
            <a:pPr marL="457200" indent="-457200" algn="ctr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Comic Sans MS" pitchFamily="66" charset="0"/>
              </a:rPr>
              <a:t>Формирование </a:t>
            </a:r>
            <a:r>
              <a:rPr lang="ru-RU" sz="2000" dirty="0" smtClean="0">
                <a:solidFill>
                  <a:srgbClr val="000000"/>
                </a:solidFill>
                <a:latin typeface="Comic Sans MS" pitchFamily="66" charset="0"/>
              </a:rPr>
              <a:t>у детей позитивной </a:t>
            </a:r>
            <a:r>
              <a:rPr lang="ru-RU" sz="2000" dirty="0" err="1" smtClean="0">
                <a:solidFill>
                  <a:srgbClr val="000000"/>
                </a:solidFill>
                <a:latin typeface="Comic Sans MS" pitchFamily="66" charset="0"/>
              </a:rPr>
              <a:t>Я-концепции</a:t>
            </a:r>
            <a:r>
              <a:rPr lang="ru-RU" sz="2000" dirty="0" smtClean="0">
                <a:solidFill>
                  <a:srgbClr val="000000"/>
                </a:solidFill>
                <a:latin typeface="Comic Sans MS" pitchFamily="66" charset="0"/>
              </a:rPr>
              <a:t> и устойчивой самооценки, снижение уровня школьной тревожности.</a:t>
            </a:r>
            <a:endParaRPr lang="ru-RU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 marL="457200" indent="-457200" algn="ctr">
              <a:spcBef>
                <a:spcPct val="50000"/>
              </a:spcBef>
              <a:buFontTx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Comic Sans MS" pitchFamily="66" charset="0"/>
              </a:rPr>
              <a:t>Формирование устойчивой учебной мотивации.</a:t>
            </a:r>
            <a:endParaRPr lang="ru-RU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 marL="457200" indent="-457200" algn="ctr">
              <a:spcBef>
                <a:spcPct val="50000"/>
              </a:spcBef>
              <a:buFontTx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Comic Sans MS" pitchFamily="66" charset="0"/>
              </a:rPr>
              <a:t>Развитие </a:t>
            </a:r>
            <a:r>
              <a:rPr lang="ru-RU" sz="2000" dirty="0" smtClean="0">
                <a:solidFill>
                  <a:srgbClr val="000000"/>
                </a:solidFill>
                <a:latin typeface="Comic Sans MS" pitchFamily="66" charset="0"/>
              </a:rPr>
              <a:t>социальных и коммуникативных навыков и умений.</a:t>
            </a:r>
            <a:endParaRPr lang="ru-RU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 marL="457200" indent="-457200" algn="ctr">
              <a:spcBef>
                <a:spcPct val="50000"/>
              </a:spcBef>
              <a:buFontTx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Comic Sans MS" pitchFamily="66" charset="0"/>
              </a:rPr>
              <a:t>Формирование умения добиваться успеха </a:t>
            </a:r>
            <a:r>
              <a:rPr lang="ru-RU" sz="2000" dirty="0" smtClean="0">
                <a:solidFill>
                  <a:srgbClr val="000000"/>
                </a:solidFill>
                <a:latin typeface="Comic Sans MS" pitchFamily="66" charset="0"/>
              </a:rPr>
              <a:t>и </a:t>
            </a:r>
            <a:r>
              <a:rPr lang="ru-RU" sz="2000" dirty="0">
                <a:solidFill>
                  <a:srgbClr val="000000"/>
                </a:solidFill>
                <a:latin typeface="Comic Sans MS" pitchFamily="66" charset="0"/>
              </a:rPr>
              <a:t>правильно относиться к </a:t>
            </a:r>
            <a:r>
              <a:rPr lang="ru-RU" sz="2000" dirty="0" smtClean="0">
                <a:solidFill>
                  <a:srgbClr val="000000"/>
                </a:solidFill>
                <a:latin typeface="Comic Sans MS" pitchFamily="66" charset="0"/>
              </a:rPr>
              <a:t>успехам и </a:t>
            </a:r>
            <a:r>
              <a:rPr lang="ru-RU" sz="2000" dirty="0">
                <a:solidFill>
                  <a:srgbClr val="000000"/>
                </a:solidFill>
                <a:latin typeface="Comic Sans MS" pitchFamily="66" charset="0"/>
              </a:rPr>
              <a:t>неудачам, развитие уверенности в себе.</a:t>
            </a:r>
          </a:p>
          <a:p>
            <a:pPr marL="457200" indent="-457200" algn="ctr">
              <a:spcBef>
                <a:spcPct val="50000"/>
              </a:spcBef>
              <a:buFontTx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Comic Sans MS" pitchFamily="66" charset="0"/>
              </a:rPr>
              <a:t>Формирование </a:t>
            </a:r>
            <a:r>
              <a:rPr lang="ru-RU" sz="2000" dirty="0" smtClean="0">
                <a:solidFill>
                  <a:srgbClr val="000000"/>
                </a:solidFill>
                <a:latin typeface="Comic Sans MS" pitchFamily="66" charset="0"/>
              </a:rPr>
              <a:t> адекватных форм поведения в новых школьных ситуациях.</a:t>
            </a:r>
          </a:p>
          <a:p>
            <a:pPr marL="457200" indent="-457200" algn="ctr">
              <a:spcBef>
                <a:spcPct val="50000"/>
              </a:spcBef>
            </a:pPr>
            <a:endParaRPr lang="ru-RU" sz="20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457200" indent="-457200" algn="ctr">
              <a:spcBef>
                <a:spcPct val="50000"/>
              </a:spcBef>
            </a:pPr>
            <a:endParaRPr lang="ru-RU" sz="24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9460" name="Picture 4" descr="J028364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0"/>
            <a:ext cx="1162050" cy="13096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ChangeArrowheads="1"/>
          </p:cNvSpPr>
          <p:nvPr/>
        </p:nvSpPr>
        <p:spPr bwMode="auto">
          <a:xfrm>
            <a:off x="3563888" y="548680"/>
            <a:ext cx="1447800" cy="381000"/>
          </a:xfrm>
          <a:prstGeom prst="curvedDownArrow">
            <a:avLst>
              <a:gd name="adj1" fmla="val 100594"/>
              <a:gd name="adj2" fmla="val 176594"/>
              <a:gd name="adj3" fmla="val 49324"/>
            </a:avLst>
          </a:prstGeom>
          <a:gradFill rotWithShape="0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auto">
          <a:xfrm flipH="1">
            <a:off x="5076825" y="1196975"/>
            <a:ext cx="1447800" cy="381000"/>
          </a:xfrm>
          <a:prstGeom prst="curvedDownArrow">
            <a:avLst>
              <a:gd name="adj1" fmla="val 100594"/>
              <a:gd name="adj2" fmla="val 176594"/>
              <a:gd name="adj3" fmla="val 49324"/>
            </a:avLst>
          </a:prstGeom>
          <a:gradFill rotWithShape="0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 flipH="1">
            <a:off x="4572000" y="3886200"/>
            <a:ext cx="838200" cy="1371600"/>
          </a:xfrm>
          <a:custGeom>
            <a:avLst/>
            <a:gdLst>
              <a:gd name="G0" fmla="+- 14645 0 0"/>
              <a:gd name="G1" fmla="+- 2900 0 0"/>
              <a:gd name="G2" fmla="+- 12158 0 2900"/>
              <a:gd name="G3" fmla="+- G2 0 2900"/>
              <a:gd name="G4" fmla="*/ G3 32768 32059"/>
              <a:gd name="G5" fmla="*/ G4 1 2"/>
              <a:gd name="G6" fmla="+- 21600 0 14645"/>
              <a:gd name="G7" fmla="*/ G6 2900 6079"/>
              <a:gd name="G8" fmla="+- G7 14645 0"/>
              <a:gd name="T0" fmla="*/ 14645 w 21600"/>
              <a:gd name="T1" fmla="*/ 0 h 21600"/>
              <a:gd name="T2" fmla="*/ 14645 w 21600"/>
              <a:gd name="T3" fmla="*/ 12158 h 21600"/>
              <a:gd name="T4" fmla="*/ 3250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645" y="0"/>
                </a:lnTo>
                <a:lnTo>
                  <a:pt x="14645" y="2900"/>
                </a:lnTo>
                <a:lnTo>
                  <a:pt x="12427" y="2900"/>
                </a:lnTo>
                <a:cubicBezTo>
                  <a:pt x="5564" y="2900"/>
                  <a:pt x="0" y="7045"/>
                  <a:pt x="0" y="12158"/>
                </a:cubicBezTo>
                <a:lnTo>
                  <a:pt x="0" y="21600"/>
                </a:lnTo>
                <a:lnTo>
                  <a:pt x="6499" y="21600"/>
                </a:lnTo>
                <a:lnTo>
                  <a:pt x="6499" y="12158"/>
                </a:lnTo>
                <a:cubicBezTo>
                  <a:pt x="6499" y="10556"/>
                  <a:pt x="9153" y="9258"/>
                  <a:pt x="12427" y="9258"/>
                </a:cubicBezTo>
                <a:lnTo>
                  <a:pt x="14645" y="9258"/>
                </a:lnTo>
                <a:lnTo>
                  <a:pt x="14645" y="12158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3000">
                <a:srgbClr val="EBDAD4"/>
              </a:gs>
              <a:gs pos="14499">
                <a:srgbClr val="C0524E"/>
              </a:gs>
              <a:gs pos="21000">
                <a:srgbClr val="80302D"/>
              </a:gs>
              <a:gs pos="22000">
                <a:srgbClr val="9C6563"/>
              </a:gs>
              <a:gs pos="24000">
                <a:srgbClr val="FFFFFF"/>
              </a:gs>
              <a:gs pos="39500">
                <a:srgbClr val="83A7C3"/>
              </a:gs>
              <a:gs pos="43500">
                <a:srgbClr val="768FB9"/>
              </a:gs>
              <a:gs pos="46000">
                <a:srgbClr val="83A7C3"/>
              </a:gs>
              <a:gs pos="50000">
                <a:srgbClr val="DCEBF5"/>
              </a:gs>
              <a:gs pos="54000">
                <a:srgbClr val="83A7C3"/>
              </a:gs>
              <a:gs pos="56500">
                <a:srgbClr val="768FB9"/>
              </a:gs>
              <a:gs pos="60501">
                <a:srgbClr val="83A7C3"/>
              </a:gs>
              <a:gs pos="76000">
                <a:srgbClr val="FFFFFF"/>
              </a:gs>
              <a:gs pos="78000">
                <a:srgbClr val="9C6563"/>
              </a:gs>
              <a:gs pos="79000">
                <a:srgbClr val="80302D"/>
              </a:gs>
              <a:gs pos="85501">
                <a:srgbClr val="C0524E"/>
              </a:gs>
              <a:gs pos="97000">
                <a:srgbClr val="EBDAD4"/>
              </a:gs>
              <a:gs pos="100000">
                <a:srgbClr val="55261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3733800" y="3886200"/>
            <a:ext cx="838200" cy="1371600"/>
          </a:xfrm>
          <a:custGeom>
            <a:avLst/>
            <a:gdLst>
              <a:gd name="G0" fmla="+- 12927 0 0"/>
              <a:gd name="G1" fmla="+- 3600 0 0"/>
              <a:gd name="G2" fmla="+- 12158 0 3600"/>
              <a:gd name="G3" fmla="+- G2 0 3600"/>
              <a:gd name="G4" fmla="*/ G3 32768 32059"/>
              <a:gd name="G5" fmla="*/ G4 1 2"/>
              <a:gd name="G6" fmla="+- 21600 0 12927"/>
              <a:gd name="G7" fmla="*/ G6 3600 6079"/>
              <a:gd name="G8" fmla="+- G7 12927 0"/>
              <a:gd name="T0" fmla="*/ 12927 w 21600"/>
              <a:gd name="T1" fmla="*/ 0 h 21600"/>
              <a:gd name="T2" fmla="*/ 12927 w 21600"/>
              <a:gd name="T3" fmla="*/ 12158 h 21600"/>
              <a:gd name="T4" fmla="*/ 253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927" y="0"/>
                </a:lnTo>
                <a:lnTo>
                  <a:pt x="12927" y="3600"/>
                </a:lnTo>
                <a:lnTo>
                  <a:pt x="12427" y="3600"/>
                </a:lnTo>
                <a:cubicBezTo>
                  <a:pt x="5564" y="3600"/>
                  <a:pt x="0" y="7432"/>
                  <a:pt x="0" y="12158"/>
                </a:cubicBezTo>
                <a:lnTo>
                  <a:pt x="0" y="21600"/>
                </a:lnTo>
                <a:lnTo>
                  <a:pt x="5068" y="21600"/>
                </a:lnTo>
                <a:lnTo>
                  <a:pt x="5068" y="12158"/>
                </a:lnTo>
                <a:cubicBezTo>
                  <a:pt x="5068" y="10170"/>
                  <a:pt x="8363" y="8558"/>
                  <a:pt x="12427" y="8558"/>
                </a:cubicBezTo>
                <a:lnTo>
                  <a:pt x="12927" y="8558"/>
                </a:lnTo>
                <a:lnTo>
                  <a:pt x="12927" y="12158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3000">
                <a:srgbClr val="EBDAD4"/>
              </a:gs>
              <a:gs pos="14499">
                <a:srgbClr val="C0524E"/>
              </a:gs>
              <a:gs pos="21000">
                <a:srgbClr val="80302D"/>
              </a:gs>
              <a:gs pos="22000">
                <a:srgbClr val="9C6563"/>
              </a:gs>
              <a:gs pos="24000">
                <a:srgbClr val="FFFFFF"/>
              </a:gs>
              <a:gs pos="39500">
                <a:srgbClr val="83A7C3"/>
              </a:gs>
              <a:gs pos="43500">
                <a:srgbClr val="768FB9"/>
              </a:gs>
              <a:gs pos="46000">
                <a:srgbClr val="83A7C3"/>
              </a:gs>
              <a:gs pos="50000">
                <a:srgbClr val="DCEBF5"/>
              </a:gs>
              <a:gs pos="54000">
                <a:srgbClr val="83A7C3"/>
              </a:gs>
              <a:gs pos="56500">
                <a:srgbClr val="768FB9"/>
              </a:gs>
              <a:gs pos="60501">
                <a:srgbClr val="83A7C3"/>
              </a:gs>
              <a:gs pos="76000">
                <a:srgbClr val="FFFFFF"/>
              </a:gs>
              <a:gs pos="78000">
                <a:srgbClr val="9C6563"/>
              </a:gs>
              <a:gs pos="79000">
                <a:srgbClr val="80302D"/>
              </a:gs>
              <a:gs pos="85501">
                <a:srgbClr val="C0524E"/>
              </a:gs>
              <a:gs pos="97000">
                <a:srgbClr val="EBDAD4"/>
              </a:gs>
              <a:gs pos="100000">
                <a:srgbClr val="55261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2133600" y="5162550"/>
            <a:ext cx="1905000" cy="1027628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33CCFF"/>
              </a:gs>
              <a:gs pos="50000">
                <a:srgbClr val="FFFFFF"/>
              </a:gs>
              <a:gs pos="100000">
                <a:srgbClr val="33CCFF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</a:rPr>
              <a:t>Аналитическая работа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1979613" y="2205038"/>
            <a:ext cx="1447800" cy="381000"/>
          </a:xfrm>
          <a:prstGeom prst="curvedDownArrow">
            <a:avLst>
              <a:gd name="adj1" fmla="val 100594"/>
              <a:gd name="adj2" fmla="val 176594"/>
              <a:gd name="adj3" fmla="val 49324"/>
            </a:avLst>
          </a:prstGeom>
          <a:gradFill rotWithShape="0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0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4282" y="1714488"/>
            <a:ext cx="2362200" cy="1027628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FF8D8D"/>
              </a:gs>
              <a:gs pos="50000">
                <a:srgbClr val="FFFFFF"/>
              </a:gs>
              <a:gs pos="100000">
                <a:srgbClr val="FF8D8D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</a:rPr>
              <a:t>Методическая работа</a:t>
            </a:r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59401" name="AutoShape 9"/>
          <p:cNvSpPr>
            <a:spLocks noChangeArrowheads="1"/>
          </p:cNvSpPr>
          <p:nvPr/>
        </p:nvSpPr>
        <p:spPr bwMode="auto">
          <a:xfrm flipH="1">
            <a:off x="5334000" y="2244725"/>
            <a:ext cx="1447800" cy="381000"/>
          </a:xfrm>
          <a:prstGeom prst="curvedDownArrow">
            <a:avLst>
              <a:gd name="adj1" fmla="val 100594"/>
              <a:gd name="adj2" fmla="val 176594"/>
              <a:gd name="adj3" fmla="val 49324"/>
            </a:avLst>
          </a:prstGeom>
          <a:gradFill rotWithShape="0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02" name="AutoShape 10"/>
          <p:cNvSpPr>
            <a:spLocks noChangeArrowheads="1"/>
          </p:cNvSpPr>
          <p:nvPr/>
        </p:nvSpPr>
        <p:spPr bwMode="auto">
          <a:xfrm>
            <a:off x="6443663" y="2060575"/>
            <a:ext cx="2406650" cy="141605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FFBF9F"/>
              </a:gs>
              <a:gs pos="50000">
                <a:srgbClr val="FFFFFF"/>
              </a:gs>
              <a:gs pos="100000">
                <a:srgbClr val="FFBF9F"/>
              </a:gs>
            </a:gsLst>
            <a:lin ang="0" scaled="1"/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Внеклассная и кружковая деятельность</a:t>
            </a:r>
            <a:endParaRPr lang="ru-RU" sz="1600" b="1">
              <a:latin typeface="Times New Roman" pitchFamily="18" charset="0"/>
            </a:endParaRPr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 flipH="1" flipV="1">
            <a:off x="4932363" y="3716338"/>
            <a:ext cx="1447800" cy="381000"/>
          </a:xfrm>
          <a:prstGeom prst="curvedDownArrow">
            <a:avLst>
              <a:gd name="adj1" fmla="val 100594"/>
              <a:gd name="adj2" fmla="val 176594"/>
              <a:gd name="adj3" fmla="val 49324"/>
            </a:avLst>
          </a:pr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04" name="AutoShape 12"/>
          <p:cNvSpPr>
            <a:spLocks noChangeArrowheads="1"/>
          </p:cNvSpPr>
          <p:nvPr/>
        </p:nvSpPr>
        <p:spPr bwMode="auto">
          <a:xfrm flipV="1">
            <a:off x="2555875" y="3716338"/>
            <a:ext cx="1447800" cy="381000"/>
          </a:xfrm>
          <a:prstGeom prst="curvedDownArrow">
            <a:avLst>
              <a:gd name="adj1" fmla="val 100594"/>
              <a:gd name="adj2" fmla="val 176594"/>
              <a:gd name="adj3" fmla="val 49324"/>
            </a:avLst>
          </a:pr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05" name="AutoShape 13"/>
          <p:cNvSpPr>
            <a:spLocks noChangeArrowheads="1"/>
          </p:cNvSpPr>
          <p:nvPr/>
        </p:nvSpPr>
        <p:spPr bwMode="auto">
          <a:xfrm>
            <a:off x="611188" y="2924175"/>
            <a:ext cx="2406650" cy="1468041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</a:rPr>
              <a:t>Консультативная работа с педагогами и родителями</a:t>
            </a:r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59406" name="AutoShape 14"/>
          <p:cNvSpPr>
            <a:spLocks noChangeArrowheads="1"/>
          </p:cNvSpPr>
          <p:nvPr/>
        </p:nvSpPr>
        <p:spPr bwMode="auto">
          <a:xfrm>
            <a:off x="5940424" y="3573463"/>
            <a:ext cx="2346351" cy="1027628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CFF99"/>
              </a:gs>
              <a:gs pos="50000">
                <a:srgbClr val="FFFFFF"/>
              </a:gs>
              <a:gs pos="100000">
                <a:srgbClr val="CCFF99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</a:rPr>
              <a:t>Профилактическая работа</a:t>
            </a:r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59410" name="AutoShape 18"/>
          <p:cNvSpPr>
            <a:spLocks noChangeArrowheads="1"/>
          </p:cNvSpPr>
          <p:nvPr/>
        </p:nvSpPr>
        <p:spPr bwMode="auto">
          <a:xfrm>
            <a:off x="4787900" y="5084763"/>
            <a:ext cx="1905000" cy="1468041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33CCFF"/>
              </a:gs>
              <a:gs pos="50000">
                <a:srgbClr val="FFFFFF"/>
              </a:gs>
              <a:gs pos="100000">
                <a:srgbClr val="33CCFF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</a:rPr>
              <a:t>Коррекционно-развивающая работа</a:t>
            </a:r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4478338" y="41021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600" b="1">
              <a:latin typeface="Times New Roman" pitchFamily="18" charset="0"/>
            </a:endParaRPr>
          </a:p>
        </p:txBody>
      </p:sp>
      <p:sp>
        <p:nvSpPr>
          <p:cNvPr id="59412" name="AutoShape 20"/>
          <p:cNvSpPr>
            <a:spLocks noChangeArrowheads="1"/>
          </p:cNvSpPr>
          <p:nvPr/>
        </p:nvSpPr>
        <p:spPr bwMode="auto">
          <a:xfrm>
            <a:off x="6011863" y="836613"/>
            <a:ext cx="2592387" cy="974725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CFF99"/>
              </a:gs>
              <a:gs pos="50000">
                <a:srgbClr val="FFFFFF"/>
              </a:gs>
              <a:gs pos="100000">
                <a:srgbClr val="CCFF99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err="1">
                <a:latin typeface="Times New Roman" pitchFamily="18" charset="0"/>
              </a:rPr>
              <a:t>Здоровьесберегающие</a:t>
            </a:r>
            <a:r>
              <a:rPr lang="ru-RU" b="1" dirty="0">
                <a:latin typeface="Times New Roman" pitchFamily="18" charset="0"/>
              </a:rPr>
              <a:t> технологии</a:t>
            </a:r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59413" name="AutoShape 21"/>
          <p:cNvSpPr>
            <a:spLocks noChangeArrowheads="1"/>
          </p:cNvSpPr>
          <p:nvPr/>
        </p:nvSpPr>
        <p:spPr bwMode="auto">
          <a:xfrm>
            <a:off x="1475656" y="188641"/>
            <a:ext cx="2096211" cy="1027628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CFF99"/>
              </a:gs>
              <a:gs pos="50000">
                <a:srgbClr val="FFFFFF"/>
              </a:gs>
              <a:gs pos="100000">
                <a:srgbClr val="CCFF99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</a:rPr>
              <a:t>Психологическая диагностика</a:t>
            </a:r>
            <a:endParaRPr lang="ru-RU" sz="1600" b="1" dirty="0">
              <a:latin typeface="Times New Roman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059113" y="1125538"/>
            <a:ext cx="2732087" cy="3095625"/>
            <a:chOff x="2112" y="1296"/>
            <a:chExt cx="1536" cy="1392"/>
          </a:xfrm>
        </p:grpSpPr>
        <p:sp>
          <p:nvSpPr>
            <p:cNvPr id="59415" name="AutoShape 23"/>
            <p:cNvSpPr>
              <a:spLocks noChangeArrowheads="1"/>
            </p:cNvSpPr>
            <p:nvPr/>
          </p:nvSpPr>
          <p:spPr bwMode="auto">
            <a:xfrm>
              <a:off x="2112" y="1296"/>
              <a:ext cx="1536" cy="1392"/>
            </a:xfrm>
            <a:prstGeom prst="star16">
              <a:avLst>
                <a:gd name="adj" fmla="val 375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16" name="Text Box 24"/>
            <p:cNvSpPr txBox="1">
              <a:spLocks noChangeArrowheads="1"/>
            </p:cNvSpPr>
            <p:nvPr/>
          </p:nvSpPr>
          <p:spPr bwMode="auto">
            <a:xfrm>
              <a:off x="2352" y="1727"/>
              <a:ext cx="1152" cy="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latin typeface="Times New Roman" pitchFamily="18" charset="0"/>
                </a:rPr>
                <a:t>Основные направления работы</a:t>
              </a:r>
            </a:p>
            <a:p>
              <a:pPr algn="ctr">
                <a:spcBef>
                  <a:spcPct val="50000"/>
                </a:spcBef>
              </a:pPr>
              <a:endParaRPr lang="ru-RU" sz="2000" b="1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9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1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5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395" grpId="0" animBg="1"/>
      <p:bldP spid="59396" grpId="0" animBg="1"/>
      <p:bldP spid="59397" grpId="0" animBg="1"/>
      <p:bldP spid="59398" grpId="0" animBg="1" autoUpdateAnimBg="0"/>
      <p:bldP spid="59399" grpId="0" animBg="1"/>
      <p:bldP spid="59400" grpId="0" animBg="1" autoUpdateAnimBg="0"/>
      <p:bldP spid="59401" grpId="0" animBg="1"/>
      <p:bldP spid="59402" grpId="0" animBg="1" autoUpdateAnimBg="0"/>
      <p:bldP spid="59403" grpId="0" animBg="1"/>
      <p:bldP spid="59404" grpId="0" animBg="1"/>
      <p:bldP spid="59405" grpId="0" animBg="1" autoUpdateAnimBg="0"/>
      <p:bldP spid="59406" grpId="0" animBg="1" autoUpdateAnimBg="0"/>
      <p:bldP spid="59410" grpId="0" animBg="1" autoUpdateAnimBg="0"/>
      <p:bldP spid="59412" grpId="0" animBg="1" autoUpdateAnimBg="0"/>
      <p:bldP spid="5941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88640"/>
            <a:ext cx="288032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 smtClean="0">
                <a:solidFill>
                  <a:srgbClr val="0000CC"/>
                </a:solidFill>
              </a:rPr>
              <a:t>Чем проповедь всю выслушать,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 smtClean="0">
                <a:solidFill>
                  <a:srgbClr val="0000CC"/>
                </a:solidFill>
              </a:rPr>
              <a:t>Мне лучше бы взглянуть.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 smtClean="0">
                <a:solidFill>
                  <a:srgbClr val="0000CC"/>
                </a:solidFill>
              </a:rPr>
              <a:t>И лучше проводить меня,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 smtClean="0">
                <a:solidFill>
                  <a:srgbClr val="0000CC"/>
                </a:solidFill>
              </a:rPr>
              <a:t>Чем указать мне путь.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 smtClean="0">
                <a:solidFill>
                  <a:srgbClr val="0000CC"/>
                </a:solidFill>
              </a:rPr>
              <a:t>Глаза умнее слуха,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 smtClean="0">
                <a:solidFill>
                  <a:srgbClr val="0000CC"/>
                </a:solidFill>
              </a:rPr>
              <a:t>Поймут всё без труда.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 smtClean="0">
                <a:solidFill>
                  <a:srgbClr val="0000CC"/>
                </a:solidFill>
              </a:rPr>
              <a:t>Слова порой запутаны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 smtClean="0">
                <a:solidFill>
                  <a:srgbClr val="0000CC"/>
                </a:solidFill>
              </a:rPr>
              <a:t>Пример же – никогда.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 smtClean="0">
                <a:solidFill>
                  <a:srgbClr val="0000CC"/>
                </a:solidFill>
              </a:rPr>
              <a:t>Тот лучший проповедник –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 smtClean="0">
                <a:solidFill>
                  <a:srgbClr val="0000CC"/>
                </a:solidFill>
              </a:rPr>
              <a:t>Кто веру в жизнь провёл.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 smtClean="0">
                <a:solidFill>
                  <a:srgbClr val="0000CC"/>
                </a:solidFill>
              </a:rPr>
              <a:t>Добро увидеть в действии –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 smtClean="0">
                <a:solidFill>
                  <a:srgbClr val="0000CC"/>
                </a:solidFill>
              </a:rPr>
              <a:t>Вот лучшая из школ. 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228184" y="188640"/>
            <a:ext cx="2746648" cy="44644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 smtClean="0">
                <a:solidFill>
                  <a:srgbClr val="660033"/>
                </a:solidFill>
              </a:rPr>
              <a:t>И если всё мне показать –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 smtClean="0">
                <a:solidFill>
                  <a:srgbClr val="660033"/>
                </a:solidFill>
              </a:rPr>
              <a:t>Я выучу урок.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 smtClean="0">
                <a:solidFill>
                  <a:srgbClr val="660033"/>
                </a:solidFill>
              </a:rPr>
              <a:t>Понятней мне движенье рук,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 smtClean="0">
                <a:solidFill>
                  <a:srgbClr val="660033"/>
                </a:solidFill>
              </a:rPr>
              <a:t>Чем быстрых слов поток.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 smtClean="0">
                <a:solidFill>
                  <a:srgbClr val="660033"/>
                </a:solidFill>
              </a:rPr>
              <a:t>Должно быть, можно верить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 smtClean="0">
                <a:solidFill>
                  <a:srgbClr val="660033"/>
                </a:solidFill>
              </a:rPr>
              <a:t>И мыслям и словам,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 smtClean="0">
                <a:solidFill>
                  <a:srgbClr val="660033"/>
                </a:solidFill>
              </a:rPr>
              <a:t>Но я уж лучше погляжу,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 smtClean="0">
                <a:solidFill>
                  <a:srgbClr val="660033"/>
                </a:solidFill>
              </a:rPr>
              <a:t>Что делаешь ты сам.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 smtClean="0">
                <a:solidFill>
                  <a:srgbClr val="660033"/>
                </a:solidFill>
              </a:rPr>
              <a:t>Вдруг я неправильно пойму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 smtClean="0">
                <a:solidFill>
                  <a:srgbClr val="660033"/>
                </a:solidFill>
              </a:rPr>
              <a:t>Твой правильный совет.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 smtClean="0">
                <a:solidFill>
                  <a:srgbClr val="660033"/>
                </a:solidFill>
              </a:rPr>
              <a:t>Зато пойму, как ты живёшь,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 smtClean="0">
                <a:solidFill>
                  <a:srgbClr val="660033"/>
                </a:solidFill>
              </a:rPr>
              <a:t>По правде или нет.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05" y="4005064"/>
            <a:ext cx="1800200" cy="231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E9B7-E598-4E52-807C-8B2370D3B91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30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E9B7-E598-4E52-807C-8B2370D3B91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836712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image_58841b5a1d3a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132856"/>
            <a:ext cx="429768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4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img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88640"/>
            <a:ext cx="7992888" cy="5994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156831"/>
              </p:ext>
            </p:extLst>
          </p:nvPr>
        </p:nvGraphicFramePr>
        <p:xfrm>
          <a:off x="9972600" y="548680"/>
          <a:ext cx="5796136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4293096"/>
            <a:ext cx="324101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E9B7-E598-4E52-807C-8B2370D3B91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19672" y="332656"/>
            <a:ext cx="6192688" cy="24517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 соответствии с планом и задачами работы психологической службы </a:t>
            </a:r>
            <a:r>
              <a:rPr lang="ru-RU" sz="2000" dirty="0" err="1" smtClean="0"/>
              <a:t>Новобессергеновской</a:t>
            </a:r>
            <a:r>
              <a:rPr lang="ru-RU" sz="2000" dirty="0" smtClean="0"/>
              <a:t> СОШ в 3-й четверти 2018 года проводилось исследование уровня социально-психологической адаптации учащихся 5-А, 5-Б и 5-В  классов к новым условиям обучения.</a:t>
            </a:r>
          </a:p>
          <a:p>
            <a:endParaRPr lang="ru-RU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068960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5-А класс - классный руководитель 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Миусский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В.В.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5-Б класс - классный руководитель Пономарева Т.В.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5-В класс - классный руководитель  Шатова М.Г.</a:t>
            </a:r>
          </a:p>
          <a:p>
            <a:endParaRPr lang="ru-RU" sz="2400" dirty="0" smtClean="0"/>
          </a:p>
          <a:p>
            <a:pPr algn="ctr"/>
            <a:r>
              <a:rPr lang="ru-RU" sz="2400" dirty="0" smtClean="0"/>
              <a:t>Всего было обследовано - 57 учащихся и 57 родителей.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0182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6" t="-264" b="1"/>
          <a:stretch/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16632"/>
            <a:ext cx="82296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CC"/>
                </a:solidFill>
              </a:rPr>
              <a:t>Адаптация – процесс приспособления к изменяющимся условиям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509120"/>
            <a:ext cx="8229600" cy="19442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ru-RU" dirty="0" smtClean="0">
                <a:solidFill>
                  <a:srgbClr val="0000CC"/>
                </a:solidFill>
              </a:rPr>
              <a:t>Школьная адаптация понимается как приспособление ребенка к новой системе социальных условий, новым отношениям, требованиям, видам деятельности, режиму жизнедеятельности и т.д.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E9B7-E598-4E52-807C-8B2370D3B91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3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83968" y="188641"/>
            <a:ext cx="5041255" cy="1656184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400" b="1" dirty="0">
                <a:solidFill>
                  <a:srgbClr val="C00000"/>
                </a:solidFill>
                <a:effectLst/>
              </a:rPr>
              <a:t>Схема нарушения </a:t>
            </a:r>
          </a:p>
          <a:p>
            <a:pPr algn="ctr">
              <a:buFont typeface="Wingdings" pitchFamily="2" charset="2"/>
              <a:buNone/>
            </a:pPr>
            <a:r>
              <a:rPr lang="ru-RU" sz="2400" b="1" dirty="0">
                <a:solidFill>
                  <a:srgbClr val="C00000"/>
                </a:solidFill>
                <a:effectLst/>
              </a:rPr>
              <a:t>социально-психологической адаптации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27584" y="188640"/>
            <a:ext cx="38881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Схема социально-психологической адаптации школьника </a:t>
            </a:r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971600" y="1268760"/>
            <a:ext cx="2987824" cy="165618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Эффективность</a:t>
            </a:r>
          </a:p>
          <a:p>
            <a:pPr algn="ctr"/>
            <a:r>
              <a:rPr lang="ru-RU" b="1" dirty="0">
                <a:solidFill>
                  <a:srgbClr val="000000"/>
                </a:solidFill>
              </a:rPr>
              <a:t> учебной деятельности</a:t>
            </a:r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179512" y="2420888"/>
            <a:ext cx="3096964" cy="180067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Эмоциональное</a:t>
            </a:r>
            <a:r>
              <a:rPr lang="ru-RU" b="1" dirty="0"/>
              <a:t>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</a:rPr>
              <a:t>благополучие школьника</a:t>
            </a:r>
          </a:p>
        </p:txBody>
      </p:sp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1187624" y="3717032"/>
            <a:ext cx="3456384" cy="1655837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Усвоение школьных </a:t>
            </a:r>
          </a:p>
          <a:p>
            <a:pPr algn="ctr"/>
            <a:r>
              <a:rPr lang="ru-RU" b="1">
                <a:solidFill>
                  <a:srgbClr val="000000"/>
                </a:solidFill>
              </a:rPr>
              <a:t>норм поведения</a:t>
            </a:r>
          </a:p>
        </p:txBody>
      </p:sp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1835696" y="5013176"/>
            <a:ext cx="2952328" cy="168232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Успешность в сфере</a:t>
            </a:r>
            <a:r>
              <a:rPr lang="ru-RU" b="1" dirty="0"/>
              <a:t>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</a:rPr>
              <a:t>общения</a:t>
            </a: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4067944" y="1268760"/>
            <a:ext cx="2987824" cy="165618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Низкая успеваемость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4427984" y="2276872"/>
            <a:ext cx="3096964" cy="180067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Тревожность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Агрессивное поведение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Эмоциональное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неблагополучие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4716016" y="3717032"/>
            <a:ext cx="3456384" cy="1655837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Нарушение </a:t>
            </a:r>
            <a:r>
              <a:rPr lang="ru-RU" b="1" dirty="0">
                <a:solidFill>
                  <a:srgbClr val="000000"/>
                </a:solidFill>
              </a:rPr>
              <a:t>школьных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</a:rPr>
              <a:t>норм поведения</a:t>
            </a:r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4932040" y="4869160"/>
            <a:ext cx="2952328" cy="1728192"/>
          </a:xfrm>
          <a:prstGeom prst="ellipse">
            <a:avLst/>
          </a:prstGeom>
          <a:solidFill>
            <a:srgbClr val="CC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Затруднения </a:t>
            </a:r>
          </a:p>
          <a:p>
            <a:pPr algn="ctr"/>
            <a:r>
              <a:rPr lang="ru-RU" b="1">
                <a:solidFill>
                  <a:srgbClr val="000000"/>
                </a:solidFill>
              </a:rPr>
              <a:t>в сфере общения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60791"/>
            <a:ext cx="1763688" cy="279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628800"/>
            <a:ext cx="1640095" cy="331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Для исследования уровня социально-психологической адаптации были использованы следующие методики: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5760640" cy="49971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ru-RU" sz="2800" dirty="0" smtClean="0">
                <a:solidFill>
                  <a:srgbClr val="0000CC"/>
                </a:solidFill>
                <a:cs typeface="Times New Roman" pitchFamily="18" charset="0"/>
              </a:rPr>
              <a:t>Анкета оценки уровня школьной мотивации (Н.Г. </a:t>
            </a:r>
            <a:r>
              <a:rPr lang="ru-RU" sz="2800" dirty="0" err="1" smtClean="0">
                <a:solidFill>
                  <a:srgbClr val="0000CC"/>
                </a:solidFill>
                <a:cs typeface="Times New Roman" pitchFamily="18" charset="0"/>
              </a:rPr>
              <a:t>Лусканова</a:t>
            </a:r>
            <a:r>
              <a:rPr lang="ru-RU" sz="2800" dirty="0" smtClean="0">
                <a:solidFill>
                  <a:srgbClr val="0000CC"/>
                </a:solidFill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800" dirty="0" smtClean="0">
                <a:solidFill>
                  <a:srgbClr val="0000CC"/>
                </a:solidFill>
                <a:cs typeface="Times New Roman" pitchFamily="18" charset="0"/>
              </a:rPr>
              <a:t>Тест школьной тревожности </a:t>
            </a:r>
            <a:r>
              <a:rPr lang="ru-RU" sz="2800" dirty="0" err="1" smtClean="0">
                <a:solidFill>
                  <a:srgbClr val="0000CC"/>
                </a:solidFill>
                <a:cs typeface="Times New Roman" pitchFamily="18" charset="0"/>
              </a:rPr>
              <a:t>Филлипса</a:t>
            </a:r>
            <a:endParaRPr lang="ru-RU" sz="2800" dirty="0" smtClean="0">
              <a:solidFill>
                <a:srgbClr val="0000CC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800" dirty="0" smtClean="0">
                <a:solidFill>
                  <a:srgbClr val="0000CC"/>
                </a:solidFill>
                <a:cs typeface="Times New Roman" pitchFamily="18" charset="0"/>
              </a:rPr>
              <a:t>Анкета определения состояния психологического климата в классе (Федоренко Л.Г.)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800" dirty="0" smtClean="0">
                <a:solidFill>
                  <a:srgbClr val="0000CC"/>
                </a:solidFill>
              </a:rPr>
              <a:t>Опросник «</a:t>
            </a:r>
            <a:r>
              <a:rPr lang="ru-RU" sz="2800" dirty="0" smtClean="0">
                <a:solidFill>
                  <a:srgbClr val="0000CC"/>
                </a:solidFill>
              </a:rPr>
              <a:t>Отношение к учебным предметам»</a:t>
            </a:r>
            <a:endParaRPr lang="ru-RU" sz="2800" dirty="0" smtClean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800" dirty="0" smtClean="0">
                <a:solidFill>
                  <a:srgbClr val="0000CC"/>
                </a:solidFill>
                <a:cs typeface="Times New Roman" pitchFamily="18" charset="0"/>
              </a:rPr>
              <a:t>Анкетирование родителей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E9B7-E598-4E52-807C-8B2370D3B91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00192" y="1628800"/>
            <a:ext cx="2448272" cy="1512168"/>
          </a:xfrm>
          <a:prstGeom prst="roundRect">
            <a:avLst>
              <a:gd name="adj" fmla="val 10000"/>
            </a:avLst>
          </a:prstGeom>
          <a:blipFill rotWithShape="1">
            <a:blip r:embed="rId3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-10682366"/>
              <a:satOff val="47617"/>
              <a:lumOff val="420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12976"/>
            <a:ext cx="2248182" cy="316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8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b="1" smtClean="0">
                <a:solidFill>
                  <a:srgbClr val="000066"/>
                </a:solidFill>
              </a:rPr>
              <a:t>Результаты анкеты по определению школьной мотивации таковы: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062913" cy="381635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ru-RU" sz="3600" dirty="0" smtClean="0"/>
              <a:t>Высокий уровень – 3%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3600" dirty="0" smtClean="0"/>
              <a:t>Хорошая школьная мотивация– 15%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3600" dirty="0" smtClean="0"/>
              <a:t>Положительное отношение к школе– 36%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3600" dirty="0" smtClean="0"/>
              <a:t>Низкая мотивация – 31%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3600" dirty="0" smtClean="0"/>
              <a:t>Негативное отношение к школе-15%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40768"/>
            <a:ext cx="2303613" cy="165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000066"/>
                </a:solidFill>
              </a:rPr>
              <a:t>Результаты теста</a:t>
            </a:r>
            <a:br>
              <a:rPr lang="ru-RU" sz="3600" b="1" dirty="0" smtClean="0">
                <a:solidFill>
                  <a:srgbClr val="000066"/>
                </a:solidFill>
              </a:rPr>
            </a:br>
            <a:r>
              <a:rPr lang="ru-RU" sz="3600" b="1" dirty="0" smtClean="0">
                <a:solidFill>
                  <a:srgbClr val="000066"/>
                </a:solidFill>
              </a:rPr>
              <a:t>школьной тревожности таковы: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136904" cy="481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000066"/>
                </a:solidFill>
              </a:rPr>
              <a:t>Результаты анкетирования психологического климата в классе</a:t>
            </a: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3700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 descr="0006-006-Psikhologicheski-gotovyj-k-shkole-rebenok.jpg"/>
          <p:cNvPicPr>
            <a:picLocks noChangeAspect="1"/>
          </p:cNvPicPr>
          <p:nvPr/>
        </p:nvPicPr>
        <p:blipFill>
          <a:blip r:embed="rId8" cstate="print"/>
          <a:srcRect l="55512" t="4851" r="5901" b="52100"/>
          <a:stretch>
            <a:fillRect/>
          </a:stretch>
        </p:blipFill>
        <p:spPr>
          <a:xfrm>
            <a:off x="683568" y="3212976"/>
            <a:ext cx="1656184" cy="1385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0008-004-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7584" y="1844824"/>
            <a:ext cx="1656184" cy="1069080"/>
          </a:xfrm>
          <a:prstGeom prst="rect">
            <a:avLst/>
          </a:prstGeom>
        </p:spPr>
      </p:pic>
      <p:pic>
        <p:nvPicPr>
          <p:cNvPr id="13" name="Рисунок 12" descr="mir-v-sem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3568" y="4941168"/>
            <a:ext cx="1584176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704</Words>
  <Application>Microsoft Office PowerPoint</Application>
  <PresentationFormat>Экран (4:3)</PresentationFormat>
  <Paragraphs>167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Адаптация – процесс приспособления к изменяющимся условиям</vt:lpstr>
      <vt:lpstr>Презентация PowerPoint</vt:lpstr>
      <vt:lpstr>Для исследования уровня социально-психологической адаптации были использованы следующие методики:</vt:lpstr>
      <vt:lpstr>Результаты анкеты по определению школьной мотивации таковы:</vt:lpstr>
      <vt:lpstr>Результаты теста школьной тревожности таковы:</vt:lpstr>
      <vt:lpstr>Результаты анкетирования психологического климата в классе</vt:lpstr>
      <vt:lpstr>ОПРОСНИК         «ОТНОШЕНИЕ К УЧЕБНЫМ ПРЕДМЕТАМ»</vt:lpstr>
      <vt:lpstr>Анкетирование родителей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ДИСТАНЦИОННОЕ ПСИХОЛОГИЧЕСКОЕ КОНСУЛЬТИРОВАНИЕ В УСЛОВИЯХ  СОВРЕМЕННОГО ОБРАЗОВАТЕЛЬНОГО УЧРЕЖДЕНИЯ</dc:title>
  <dc:creator>User</dc:creator>
  <cp:lastModifiedBy>School</cp:lastModifiedBy>
  <cp:revision>104</cp:revision>
  <cp:lastPrinted>2014-12-02T12:39:09Z</cp:lastPrinted>
  <dcterms:created xsi:type="dcterms:W3CDTF">2014-02-18T06:27:22Z</dcterms:created>
  <dcterms:modified xsi:type="dcterms:W3CDTF">2018-03-12T10:04:07Z</dcterms:modified>
</cp:coreProperties>
</file>